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29.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8.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22.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20.xml"/>
  <Override ContentType="application/vnd.openxmlformats-officedocument.presentationml.slideLayout+xml" PartName="/ppt/slideLayouts/slideLayout9.xml"/>
  <Override ContentType="application/vnd.openxmlformats-officedocument.presentationml.slideLayout+xml" PartName="/ppt/slideLayouts/slideLayout19.xml"/>
  <Override ContentType="application/vnd.openxmlformats-officedocument.presentationml.slideLayout+xml" PartName="/ppt/slideLayouts/slideLayout4.xml"/>
  <Override ContentType="application/vnd.openxmlformats-officedocument.presentationml.slideLayout+xml" PartName="/ppt/slideLayouts/slideLayout17.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21.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70" r:id="rId5"/>
    <p:sldMasterId id="2147483671" r:id="rId6"/>
  </p:sldMasterIdLst>
  <p:notesMasterIdLst>
    <p:notesMasterId r:id="rId7"/>
  </p:notesMasterIdLst>
  <p:sldIdLst>
    <p:sldId id="256" r:id="rId8"/>
    <p:sldId id="257" r:id="rId9"/>
    <p:sldId id="258" r:id="rId10"/>
    <p:sldId id="259" r:id="rId11"/>
    <p:sldId id="260" r:id="rId12"/>
    <p:sldId id="261" r:id="rId13"/>
    <p:sldId id="262" r:id="rId14"/>
    <p:sldId id="263" r:id="rId15"/>
    <p:sldId id="264" r:id="rId16"/>
    <p:sldId id="265" r:id="rId17"/>
    <p:sldId id="266" r:id="rId18"/>
    <p:sldId id="267" r:id="rId19"/>
    <p:sldId id="268" r:id="rId20"/>
    <p:sldId id="269" r:id="rId21"/>
    <p:sldId id="270" r:id="rId22"/>
    <p:sldId id="271" r:id="rId23"/>
    <p:sldId id="272" r:id="rId24"/>
    <p:sldId id="273" r:id="rId25"/>
    <p:sldId id="274" r:id="rId26"/>
    <p:sldId id="275" r:id="rId27"/>
    <p:sldId id="276" r:id="rId28"/>
    <p:sldId id="277" r:id="rId29"/>
    <p:sldId id="278" r:id="rId30"/>
    <p:sldId id="279" r:id="rId31"/>
    <p:sldId id="280" r:id="rId32"/>
    <p:sldId id="281" r:id="rId33"/>
    <p:sldId id="282" r:id="rId34"/>
    <p:sldId id="283" r:id="rId35"/>
    <p:sldId id="284" r:id="rId36"/>
  </p:sldIdLst>
  <p:sldSz cy="5143500" cx="9144000"/>
  <p:notesSz cx="6858000" cy="9144000"/>
  <p:embeddedFontLst>
    <p:embeddedFont>
      <p:font typeface="Oxygen"/>
      <p:regular r:id="rId37"/>
      <p:bold r:id="rId38"/>
    </p:embeddedFont>
    <p:embeddedFont>
      <p:font typeface="Lato"/>
      <p:regular r:id="rId39"/>
      <p:bold r:id="rId40"/>
      <p:italic r:id="rId41"/>
      <p:boldItalic r:id="rId42"/>
    </p:embeddedFont>
    <p:embeddedFont>
      <p:font typeface="Helvetica Neue"/>
      <p:regular r:id="rId43"/>
      <p:bold r:id="rId44"/>
      <p:italic r:id="rId45"/>
      <p:boldItalic r:id="rId4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866D7E6B-83E4-4179-9D81-41AA147C9A3D}">
  <a:tblStyle styleId="{866D7E6B-83E4-4179-9D81-41AA147C9A3D}"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font" Target="fonts/Lato-bold.fntdata"/><Relationship Id="rId20" Type="http://schemas.openxmlformats.org/officeDocument/2006/relationships/slide" Target="slides/slide13.xml"/><Relationship Id="rId42" Type="http://schemas.openxmlformats.org/officeDocument/2006/relationships/font" Target="fonts/Lato-boldItalic.fntdata"/><Relationship Id="rId41" Type="http://schemas.openxmlformats.org/officeDocument/2006/relationships/font" Target="fonts/Lato-italic.fntdata"/><Relationship Id="rId22" Type="http://schemas.openxmlformats.org/officeDocument/2006/relationships/slide" Target="slides/slide15.xml"/><Relationship Id="rId44" Type="http://schemas.openxmlformats.org/officeDocument/2006/relationships/font" Target="fonts/HelveticaNeue-bold.fntdata"/><Relationship Id="rId21" Type="http://schemas.openxmlformats.org/officeDocument/2006/relationships/slide" Target="slides/slide14.xml"/><Relationship Id="rId43" Type="http://schemas.openxmlformats.org/officeDocument/2006/relationships/font" Target="fonts/HelveticaNeue-regular.fntdata"/><Relationship Id="rId24" Type="http://schemas.openxmlformats.org/officeDocument/2006/relationships/slide" Target="slides/slide17.xml"/><Relationship Id="rId46" Type="http://schemas.openxmlformats.org/officeDocument/2006/relationships/font" Target="fonts/HelveticaNeue-boldItalic.fntdata"/><Relationship Id="rId23" Type="http://schemas.openxmlformats.org/officeDocument/2006/relationships/slide" Target="slides/slide16.xml"/><Relationship Id="rId45" Type="http://schemas.openxmlformats.org/officeDocument/2006/relationships/font" Target="fonts/HelveticaNeue-italic.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2.xml"/><Relationship Id="rId26" Type="http://schemas.openxmlformats.org/officeDocument/2006/relationships/slide" Target="slides/slide19.xml"/><Relationship Id="rId25" Type="http://schemas.openxmlformats.org/officeDocument/2006/relationships/slide" Target="slides/slide18.xml"/><Relationship Id="rId28" Type="http://schemas.openxmlformats.org/officeDocument/2006/relationships/slide" Target="slides/slide21.xml"/><Relationship Id="rId27" Type="http://schemas.openxmlformats.org/officeDocument/2006/relationships/slide" Target="slides/slide20.xml"/><Relationship Id="rId5" Type="http://schemas.openxmlformats.org/officeDocument/2006/relationships/slideMaster" Target="slideMasters/slideMaster1.xml"/><Relationship Id="rId6" Type="http://schemas.openxmlformats.org/officeDocument/2006/relationships/slideMaster" Target="slideMasters/slideMaster2.xml"/><Relationship Id="rId29" Type="http://schemas.openxmlformats.org/officeDocument/2006/relationships/slide" Target="slides/slide22.xml"/><Relationship Id="rId7" Type="http://schemas.openxmlformats.org/officeDocument/2006/relationships/notesMaster" Target="notesMasters/notesMaster1.xml"/><Relationship Id="rId8" Type="http://schemas.openxmlformats.org/officeDocument/2006/relationships/slide" Target="slides/slide1.xml"/><Relationship Id="rId31" Type="http://schemas.openxmlformats.org/officeDocument/2006/relationships/slide" Target="slides/slide24.xml"/><Relationship Id="rId30" Type="http://schemas.openxmlformats.org/officeDocument/2006/relationships/slide" Target="slides/slide23.xml"/><Relationship Id="rId11" Type="http://schemas.openxmlformats.org/officeDocument/2006/relationships/slide" Target="slides/slide4.xml"/><Relationship Id="rId33" Type="http://schemas.openxmlformats.org/officeDocument/2006/relationships/slide" Target="slides/slide26.xml"/><Relationship Id="rId10" Type="http://schemas.openxmlformats.org/officeDocument/2006/relationships/slide" Target="slides/slide3.xml"/><Relationship Id="rId32" Type="http://schemas.openxmlformats.org/officeDocument/2006/relationships/slide" Target="slides/slide25.xml"/><Relationship Id="rId13" Type="http://schemas.openxmlformats.org/officeDocument/2006/relationships/slide" Target="slides/slide6.xml"/><Relationship Id="rId35" Type="http://schemas.openxmlformats.org/officeDocument/2006/relationships/slide" Target="slides/slide28.xml"/><Relationship Id="rId12" Type="http://schemas.openxmlformats.org/officeDocument/2006/relationships/slide" Target="slides/slide5.xml"/><Relationship Id="rId34" Type="http://schemas.openxmlformats.org/officeDocument/2006/relationships/slide" Target="slides/slide27.xml"/><Relationship Id="rId15" Type="http://schemas.openxmlformats.org/officeDocument/2006/relationships/slide" Target="slides/slide8.xml"/><Relationship Id="rId37" Type="http://schemas.openxmlformats.org/officeDocument/2006/relationships/font" Target="fonts/Oxygen-regular.fntdata"/><Relationship Id="rId14" Type="http://schemas.openxmlformats.org/officeDocument/2006/relationships/slide" Target="slides/slide7.xml"/><Relationship Id="rId36" Type="http://schemas.openxmlformats.org/officeDocument/2006/relationships/slide" Target="slides/slide29.xml"/><Relationship Id="rId17" Type="http://schemas.openxmlformats.org/officeDocument/2006/relationships/slide" Target="slides/slide10.xml"/><Relationship Id="rId39" Type="http://schemas.openxmlformats.org/officeDocument/2006/relationships/font" Target="fonts/Lato-regular.fntdata"/><Relationship Id="rId16" Type="http://schemas.openxmlformats.org/officeDocument/2006/relationships/slide" Target="slides/slide9.xml"/><Relationship Id="rId38" Type="http://schemas.openxmlformats.org/officeDocument/2006/relationships/font" Target="fonts/Oxygen-bold.fntdata"/><Relationship Id="rId19" Type="http://schemas.openxmlformats.org/officeDocument/2006/relationships/slide" Target="slides/slide12.xml"/><Relationship Id="rId18" Type="http://schemas.openxmlformats.org/officeDocument/2006/relationships/slide" Target="slides/slide1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6" name="Shape 106"/>
        <p:cNvGrpSpPr/>
        <p:nvPr/>
      </p:nvGrpSpPr>
      <p:grpSpPr>
        <a:xfrm>
          <a:off x="0" y="0"/>
          <a:ext cx="0" cy="0"/>
          <a:chOff x="0" y="0"/>
          <a:chExt cx="0" cy="0"/>
        </a:xfrm>
      </p:grpSpPr>
      <p:sp>
        <p:nvSpPr>
          <p:cNvPr id="107" name="Google Shape;107;g1160d8d887a_0_12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8" name="Google Shape;108;g1160d8d887a_0_12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Marcus</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117111e86be_1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117111e86be_1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3" name="Shape 173"/>
        <p:cNvGrpSpPr/>
        <p:nvPr/>
      </p:nvGrpSpPr>
      <p:grpSpPr>
        <a:xfrm>
          <a:off x="0" y="0"/>
          <a:ext cx="0" cy="0"/>
          <a:chOff x="0" y="0"/>
          <a:chExt cx="0" cy="0"/>
        </a:xfrm>
      </p:grpSpPr>
      <p:sp>
        <p:nvSpPr>
          <p:cNvPr id="174" name="Google Shape;174;g1173525164b_1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5" name="Google Shape;175;g1173525164b_1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9" name="Shape 179"/>
        <p:cNvGrpSpPr/>
        <p:nvPr/>
      </p:nvGrpSpPr>
      <p:grpSpPr>
        <a:xfrm>
          <a:off x="0" y="0"/>
          <a:ext cx="0" cy="0"/>
          <a:chOff x="0" y="0"/>
          <a:chExt cx="0" cy="0"/>
        </a:xfrm>
      </p:grpSpPr>
      <p:sp>
        <p:nvSpPr>
          <p:cNvPr id="180" name="Google Shape;180;g1173525164b_1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1" name="Google Shape;181;g1173525164b_1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1197ffe69de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1197ffe69de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4" name="Shape 194"/>
        <p:cNvGrpSpPr/>
        <p:nvPr/>
      </p:nvGrpSpPr>
      <p:grpSpPr>
        <a:xfrm>
          <a:off x="0" y="0"/>
          <a:ext cx="0" cy="0"/>
          <a:chOff x="0" y="0"/>
          <a:chExt cx="0" cy="0"/>
        </a:xfrm>
      </p:grpSpPr>
      <p:sp>
        <p:nvSpPr>
          <p:cNvPr id="195" name="Google Shape;195;g119925b1f9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6" name="Google Shape;196;g119925b1f9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2" name="Shape 202"/>
        <p:cNvGrpSpPr/>
        <p:nvPr/>
      </p:nvGrpSpPr>
      <p:grpSpPr>
        <a:xfrm>
          <a:off x="0" y="0"/>
          <a:ext cx="0" cy="0"/>
          <a:chOff x="0" y="0"/>
          <a:chExt cx="0" cy="0"/>
        </a:xfrm>
      </p:grpSpPr>
      <p:sp>
        <p:nvSpPr>
          <p:cNvPr id="203" name="Google Shape;203;g1173525164b_1_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4" name="Google Shape;204;g1173525164b_1_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11a3d82e18e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11a3d82e18e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4" name="Shape 214"/>
        <p:cNvGrpSpPr/>
        <p:nvPr/>
      </p:nvGrpSpPr>
      <p:grpSpPr>
        <a:xfrm>
          <a:off x="0" y="0"/>
          <a:ext cx="0" cy="0"/>
          <a:chOff x="0" y="0"/>
          <a:chExt cx="0" cy="0"/>
        </a:xfrm>
      </p:grpSpPr>
      <p:sp>
        <p:nvSpPr>
          <p:cNvPr id="215" name="Google Shape;215;g1197ffe69de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6" name="Google Shape;216;g1197ffe69de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0" name="Shape 220"/>
        <p:cNvGrpSpPr/>
        <p:nvPr/>
      </p:nvGrpSpPr>
      <p:grpSpPr>
        <a:xfrm>
          <a:off x="0" y="0"/>
          <a:ext cx="0" cy="0"/>
          <a:chOff x="0" y="0"/>
          <a:chExt cx="0" cy="0"/>
        </a:xfrm>
      </p:grpSpPr>
      <p:sp>
        <p:nvSpPr>
          <p:cNvPr id="221" name="Google Shape;221;g11907cc696c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2" name="Google Shape;222;g11907cc696c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6" name="Shape 226"/>
        <p:cNvGrpSpPr/>
        <p:nvPr/>
      </p:nvGrpSpPr>
      <p:grpSpPr>
        <a:xfrm>
          <a:off x="0" y="0"/>
          <a:ext cx="0" cy="0"/>
          <a:chOff x="0" y="0"/>
          <a:chExt cx="0" cy="0"/>
        </a:xfrm>
      </p:grpSpPr>
      <p:sp>
        <p:nvSpPr>
          <p:cNvPr id="227" name="Google Shape;227;g11907cc696c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8" name="Google Shape;228;g11907cc696c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1" name="Shape 111"/>
        <p:cNvGrpSpPr/>
        <p:nvPr/>
      </p:nvGrpSpPr>
      <p:grpSpPr>
        <a:xfrm>
          <a:off x="0" y="0"/>
          <a:ext cx="0" cy="0"/>
          <a:chOff x="0" y="0"/>
          <a:chExt cx="0" cy="0"/>
        </a:xfrm>
      </p:grpSpPr>
      <p:sp>
        <p:nvSpPr>
          <p:cNvPr id="112" name="Google Shape;112;g116d155a24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3" name="Google Shape;113;g116d155a2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marcus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33" name="Shape 233"/>
        <p:cNvGrpSpPr/>
        <p:nvPr/>
      </p:nvGrpSpPr>
      <p:grpSpPr>
        <a:xfrm>
          <a:off x="0" y="0"/>
          <a:ext cx="0" cy="0"/>
          <a:chOff x="0" y="0"/>
          <a:chExt cx="0" cy="0"/>
        </a:xfrm>
      </p:grpSpPr>
      <p:sp>
        <p:nvSpPr>
          <p:cNvPr id="234" name="Google Shape;234;g11a3d82e18e_0_2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35" name="Google Shape;235;g11a3d82e18e_0_2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0" name="Shape 240"/>
        <p:cNvGrpSpPr/>
        <p:nvPr/>
      </p:nvGrpSpPr>
      <p:grpSpPr>
        <a:xfrm>
          <a:off x="0" y="0"/>
          <a:ext cx="0" cy="0"/>
          <a:chOff x="0" y="0"/>
          <a:chExt cx="0" cy="0"/>
        </a:xfrm>
      </p:grpSpPr>
      <p:sp>
        <p:nvSpPr>
          <p:cNvPr id="241" name="Google Shape;241;g11907cc65f4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2" name="Google Shape;242;g11907cc65f4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5" name="Shape 245"/>
        <p:cNvGrpSpPr/>
        <p:nvPr/>
      </p:nvGrpSpPr>
      <p:grpSpPr>
        <a:xfrm>
          <a:off x="0" y="0"/>
          <a:ext cx="0" cy="0"/>
          <a:chOff x="0" y="0"/>
          <a:chExt cx="0" cy="0"/>
        </a:xfrm>
      </p:grpSpPr>
      <p:sp>
        <p:nvSpPr>
          <p:cNvPr id="246" name="Google Shape;246;g11907cc696c_3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47" name="Google Shape;247;g11907cc696c_3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3" name="Shape 253"/>
        <p:cNvGrpSpPr/>
        <p:nvPr/>
      </p:nvGrpSpPr>
      <p:grpSpPr>
        <a:xfrm>
          <a:off x="0" y="0"/>
          <a:ext cx="0" cy="0"/>
          <a:chOff x="0" y="0"/>
          <a:chExt cx="0" cy="0"/>
        </a:xfrm>
      </p:grpSpPr>
      <p:sp>
        <p:nvSpPr>
          <p:cNvPr id="254" name="Google Shape;254;g11a3d82e18e_0_1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55" name="Google Shape;255;g11a3d82e18e_0_1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rosie</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58" name="Shape 258"/>
        <p:cNvGrpSpPr/>
        <p:nvPr/>
      </p:nvGrpSpPr>
      <p:grpSpPr>
        <a:xfrm>
          <a:off x="0" y="0"/>
          <a:ext cx="0" cy="0"/>
          <a:chOff x="0" y="0"/>
          <a:chExt cx="0" cy="0"/>
        </a:xfrm>
      </p:grpSpPr>
      <p:sp>
        <p:nvSpPr>
          <p:cNvPr id="259" name="Google Shape;259;g11907cc65f4_1_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0" name="Google Shape;260;g11907cc65f4_1_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We know that unexpected rewards → cause dopamine to be released → then we learn &amp; see dopamine spikes where stimuli are present → eventually, this results in a dopamine decrease if there is no reward following that stimuli</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concepts we have seen from our last project, in terms of temporal difference, RW, adaptive learning, are all a constant theme that account for this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We’ve seen this over the last couple weeks. Unexpected rewards, cause dopamine releases </a:t>
            </a:r>
            <a:r>
              <a:rPr lang="en"/>
              <a:t>that</a:t>
            </a:r>
            <a:r>
              <a:rPr lang="en"/>
              <a:t> we then learn and see </a:t>
            </a:r>
            <a:r>
              <a:rPr lang="en"/>
              <a:t>dopamine</a:t>
            </a:r>
            <a:r>
              <a:rPr lang="en"/>
              <a:t> spikes on the presence of the stimuli, and then eventually we a decrease in dopamine if we dont see that reward after the </a:t>
            </a:r>
            <a:r>
              <a:rPr lang="en"/>
              <a:t>stimuli. Basically everything we said two weeks ago, temporal difference, RW, adaptive learning in general account for this.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5" name="Shape 265"/>
        <p:cNvGrpSpPr/>
        <p:nvPr/>
      </p:nvGrpSpPr>
      <p:grpSpPr>
        <a:xfrm>
          <a:off x="0" y="0"/>
          <a:ext cx="0" cy="0"/>
          <a:chOff x="0" y="0"/>
          <a:chExt cx="0" cy="0"/>
        </a:xfrm>
      </p:grpSpPr>
      <p:sp>
        <p:nvSpPr>
          <p:cNvPr id="266" name="Google Shape;266;g11907cc65f4_1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67" name="Google Shape;267;g11907cc65f4_1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Equation for dopaminergic novelty bonuses in Temporal Difference (TD) Learning</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Kakade &amp; Dayan paper suggests adding a term to account for the “novelty bonus”</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In our equation, it increases the reward value if they occur in a state we don't expect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 state at time t is the u(t) – one of the parameters for the novelty bonus (level of novelty for you at that point)</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Potential implications of this additional term include the phenomena that after we calculate prediction errors in learning, it could look more like the second formula</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kakade suggests is that we add this “novelty bonus” a term which would increase our reward value if </a:t>
            </a:r>
            <a:r>
              <a:rPr lang="en"/>
              <a:t>they occur in a state we dont expect. the state at time t is the u(t). This would mean that calculating prediction errors in learning would look more like this second formula, with this extra term added. </a:t>
            </a:r>
            <a:endParaRPr/>
          </a:p>
          <a:p>
            <a:pPr indent="0" lvl="0" marL="0" rtl="0" algn="l">
              <a:spcBef>
                <a:spcPts val="0"/>
              </a:spcBef>
              <a:spcAft>
                <a:spcPts val="0"/>
              </a:spcAft>
              <a:buNone/>
            </a:pPr>
            <a:r>
              <a:t/>
            </a: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11907cc65f4_1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79" name="Google Shape;279;g11907cc65f4_1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The Kakade &amp; Dayan paper suggests that the novelty bonus will decay, naturally, which means that the state u(t) will get less novel over time</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This could either happen one of 2 ways:</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Top row of predictions: decay hyperbolically until it reaches zero</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Bigger increases decreases over time to zero</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Bottom row of predictions: it could decay more exponentially, if there is a calculation delay in assessing the novelty of a state </a:t>
            </a:r>
            <a:endParaRPr>
              <a:solidFill>
                <a:schemeClr val="dk1"/>
              </a:solidFill>
            </a:endParaRPr>
          </a:p>
          <a:p>
            <a:pPr indent="-298450" lvl="2" marL="1371600" rtl="0" algn="l">
              <a:spcBef>
                <a:spcPts val="0"/>
              </a:spcBef>
              <a:spcAft>
                <a:spcPts val="0"/>
              </a:spcAft>
              <a:buClr>
                <a:schemeClr val="dk1"/>
              </a:buClr>
              <a:buSzPts val="1100"/>
              <a:buChar char="-"/>
            </a:pPr>
            <a:r>
              <a:rPr lang="en">
                <a:solidFill>
                  <a:schemeClr val="dk1"/>
                </a:solidFill>
              </a:rPr>
              <a:t>We would see that there would be an initially positive effect → would slide into being negative transient effect, and then level off to being 0 eventually, once those novel state calculations catch up</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they propose is that this novelty bonus will decay, naturally (the state u(t) will get less novel over time). This could </a:t>
            </a:r>
            <a:r>
              <a:rPr lang="en"/>
              <a:t>either</a:t>
            </a:r>
            <a:r>
              <a:rPr lang="en"/>
              <a:t> happen hyperbollyically until it reaches zero and tat would </a:t>
            </a:r>
            <a:r>
              <a:rPr lang="en"/>
              <a:t>yield</a:t>
            </a:r>
            <a:r>
              <a:rPr lang="en"/>
              <a:t> the top row of predictions here. Bigger increases decreasing over time to nothing. Or perhaps it could decay more exponentially, if there is some kinda calculation delay in </a:t>
            </a:r>
            <a:r>
              <a:rPr lang="en"/>
              <a:t>assessing</a:t>
            </a:r>
            <a:r>
              <a:rPr lang="en"/>
              <a:t> the novelty of a state — bottom row. And then we </a:t>
            </a:r>
            <a:r>
              <a:rPr lang="en"/>
              <a:t>would</a:t>
            </a:r>
            <a:r>
              <a:rPr lang="en"/>
              <a:t> see that there would be an initially positive, effect which would slide into being negative transient effect, and then level off to being 0 </a:t>
            </a:r>
            <a:r>
              <a:rPr lang="en"/>
              <a:t>eventually once those novel state calculations catch up. </a:t>
            </a: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84" name="Shape 284"/>
        <p:cNvGrpSpPr/>
        <p:nvPr/>
      </p:nvGrpSpPr>
      <p:grpSpPr>
        <a:xfrm>
          <a:off x="0" y="0"/>
          <a:ext cx="0" cy="0"/>
          <a:chOff x="0" y="0"/>
          <a:chExt cx="0" cy="0"/>
        </a:xfrm>
      </p:grpSpPr>
      <p:sp>
        <p:nvSpPr>
          <p:cNvPr id="285" name="Google Shape;285;g11907cc65f4_1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86" name="Google Shape;286;g11907cc65f4_1_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298450" lvl="0" marL="457200" rtl="0" algn="l">
              <a:spcBef>
                <a:spcPts val="0"/>
              </a:spcBef>
              <a:spcAft>
                <a:spcPts val="0"/>
              </a:spcAft>
              <a:buClr>
                <a:schemeClr val="dk1"/>
              </a:buClr>
              <a:buSzPts val="1100"/>
              <a:buChar char="-"/>
            </a:pPr>
            <a:r>
              <a:rPr lang="en">
                <a:solidFill>
                  <a:schemeClr val="dk1"/>
                </a:solidFill>
              </a:rPr>
              <a:t>What it could mean is that the novelty term for exploitation will zero out eventually</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On the other hand, the novelty term for unexplored options would presumably be relatively high in comparison </a:t>
            </a:r>
            <a:endParaRPr>
              <a:solidFill>
                <a:schemeClr val="dk1"/>
              </a:solidFill>
            </a:endParaRPr>
          </a:p>
          <a:p>
            <a:pPr indent="-298450" lvl="0" marL="457200" rtl="0" algn="l">
              <a:spcBef>
                <a:spcPts val="0"/>
              </a:spcBef>
              <a:spcAft>
                <a:spcPts val="0"/>
              </a:spcAft>
              <a:buClr>
                <a:schemeClr val="dk1"/>
              </a:buClr>
              <a:buSzPts val="1100"/>
              <a:buChar char="-"/>
            </a:pPr>
            <a:r>
              <a:rPr lang="en">
                <a:solidFill>
                  <a:schemeClr val="dk1"/>
                </a:solidFill>
              </a:rPr>
              <a:t>Therefore, Exploring could have an increased expected reward value purely b/c we don't know what is happening there</a:t>
            </a:r>
            <a:endParaRPr>
              <a:solidFill>
                <a:schemeClr val="dk1"/>
              </a:solidFill>
            </a:endParaRPr>
          </a:p>
          <a:p>
            <a:pPr indent="-298450" lvl="1" marL="914400" rtl="0" algn="l">
              <a:spcBef>
                <a:spcPts val="0"/>
              </a:spcBef>
              <a:spcAft>
                <a:spcPts val="0"/>
              </a:spcAft>
              <a:buClr>
                <a:schemeClr val="dk1"/>
              </a:buClr>
              <a:buSzPts val="1100"/>
              <a:buChar char="-"/>
            </a:pPr>
            <a:r>
              <a:rPr lang="en">
                <a:solidFill>
                  <a:schemeClr val="dk1"/>
                </a:solidFill>
              </a:rPr>
              <a:t>→ Thus it is the more appealing option to pursue for a rational actor → thereby providing an alternative means for exploration that is not grounded in purely uncertainty bonuses</a:t>
            </a:r>
            <a:endParaRPr>
              <a:solidFill>
                <a:schemeClr val="dk1"/>
              </a:solidFill>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t/>
            </a:r>
            <a:endParaRPr/>
          </a:p>
          <a:p>
            <a:pPr indent="0" lvl="0" marL="0" rtl="0" algn="l">
              <a:spcBef>
                <a:spcPts val="0"/>
              </a:spcBef>
              <a:spcAft>
                <a:spcPts val="0"/>
              </a:spcAft>
              <a:buNone/>
            </a:pPr>
            <a:r>
              <a:rPr lang="en"/>
              <a:t>What it could mean is that the novelty term for exploitation will zero out eventually, while the </a:t>
            </a:r>
            <a:r>
              <a:rPr lang="en"/>
              <a:t>novelty</a:t>
            </a:r>
            <a:r>
              <a:rPr lang="en"/>
              <a:t> term for unexplored options would presumably be relatively high. Hence, Exploring could have an increased expected reward value purely because we dont know what is </a:t>
            </a:r>
            <a:r>
              <a:rPr lang="en"/>
              <a:t>happening</a:t>
            </a:r>
            <a:r>
              <a:rPr lang="en"/>
              <a:t> there and thuse become the more </a:t>
            </a:r>
            <a:r>
              <a:rPr lang="en"/>
              <a:t>appealing</a:t>
            </a:r>
            <a:r>
              <a:rPr lang="en"/>
              <a:t> option to pursue for a rational actor, thereby providing an alternative means for exploration that is not grounded in purely uncertainty bonuses. </a:t>
            </a: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0" name="Shape 300"/>
        <p:cNvGrpSpPr/>
        <p:nvPr/>
      </p:nvGrpSpPr>
      <p:grpSpPr>
        <a:xfrm>
          <a:off x="0" y="0"/>
          <a:ext cx="0" cy="0"/>
          <a:chOff x="0" y="0"/>
          <a:chExt cx="0" cy="0"/>
        </a:xfrm>
      </p:grpSpPr>
      <p:sp>
        <p:nvSpPr>
          <p:cNvPr id="301" name="Google Shape;301;g117111e86be_1_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2" name="Google Shape;302;g117111e86be_1_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116ed62dea6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308" name="Google Shape;308;g116ed62dea6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11a480c6012_0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11a480c6012_0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7" name="Shape 127"/>
        <p:cNvGrpSpPr/>
        <p:nvPr/>
      </p:nvGrpSpPr>
      <p:grpSpPr>
        <a:xfrm>
          <a:off x="0" y="0"/>
          <a:ext cx="0" cy="0"/>
          <a:chOff x="0" y="0"/>
          <a:chExt cx="0" cy="0"/>
        </a:xfrm>
      </p:grpSpPr>
      <p:sp>
        <p:nvSpPr>
          <p:cNvPr id="128" name="Google Shape;128;g11a480c6012_0_1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9" name="Google Shape;129;g11a480c6012_0_1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5" name="Shape 135"/>
        <p:cNvGrpSpPr/>
        <p:nvPr/>
      </p:nvGrpSpPr>
      <p:grpSpPr>
        <a:xfrm>
          <a:off x="0" y="0"/>
          <a:ext cx="0" cy="0"/>
          <a:chOff x="0" y="0"/>
          <a:chExt cx="0" cy="0"/>
        </a:xfrm>
      </p:grpSpPr>
      <p:sp>
        <p:nvSpPr>
          <p:cNvPr id="136" name="Google Shape;136;g11a480c6012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7" name="Google Shape;137;g11a480c6012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3" name="Shape 143"/>
        <p:cNvGrpSpPr/>
        <p:nvPr/>
      </p:nvGrpSpPr>
      <p:grpSpPr>
        <a:xfrm>
          <a:off x="0" y="0"/>
          <a:ext cx="0" cy="0"/>
          <a:chOff x="0" y="0"/>
          <a:chExt cx="0" cy="0"/>
        </a:xfrm>
      </p:grpSpPr>
      <p:sp>
        <p:nvSpPr>
          <p:cNvPr id="144" name="Google Shape;144;g11a480c6012_0_2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5" name="Google Shape;145;g11a480c6012_0_2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11a480c6012_0_5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11a480c6012_0_5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5" name="Shape 155"/>
        <p:cNvGrpSpPr/>
        <p:nvPr/>
      </p:nvGrpSpPr>
      <p:grpSpPr>
        <a:xfrm>
          <a:off x="0" y="0"/>
          <a:ext cx="0" cy="0"/>
          <a:chOff x="0" y="0"/>
          <a:chExt cx="0" cy="0"/>
        </a:xfrm>
      </p:grpSpPr>
      <p:sp>
        <p:nvSpPr>
          <p:cNvPr id="156" name="Google Shape;156;g11a480c6012_0_6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7" name="Google Shape;157;g11a480c6012_0_6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1" name="Shape 161"/>
        <p:cNvGrpSpPr/>
        <p:nvPr/>
      </p:nvGrpSpPr>
      <p:grpSpPr>
        <a:xfrm>
          <a:off x="0" y="0"/>
          <a:ext cx="0" cy="0"/>
          <a:chOff x="0" y="0"/>
          <a:chExt cx="0" cy="0"/>
        </a:xfrm>
      </p:grpSpPr>
      <p:sp>
        <p:nvSpPr>
          <p:cNvPr id="162" name="Google Shape;162;g11907cc65f4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3" name="Google Shape;163;g11907cc65f4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6.png"/></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7.png"/></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1.png"/></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2.png"/></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8.png"/></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 Id="rId2" Type="http://schemas.openxmlformats.org/officeDocument/2006/relationships/image" Target="../media/image5.pn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rgbClr val="C63F3F"/>
        </a:solidFill>
      </p:bgPr>
    </p:bg>
    <p:spTree>
      <p:nvGrpSpPr>
        <p:cNvPr id="54" name="Shape 54"/>
        <p:cNvGrpSpPr/>
        <p:nvPr/>
      </p:nvGrpSpPr>
      <p:grpSpPr>
        <a:xfrm>
          <a:off x="0" y="0"/>
          <a:ext cx="0" cy="0"/>
          <a:chOff x="0" y="0"/>
          <a:chExt cx="0" cy="0"/>
        </a:xfrm>
      </p:grpSpPr>
      <p:sp>
        <p:nvSpPr>
          <p:cNvPr id="55" name="Google Shape;55;p14"/>
          <p:cNvSpPr/>
          <p:nvPr/>
        </p:nvSpPr>
        <p:spPr>
          <a:xfrm>
            <a:off x="0" y="0"/>
            <a:ext cx="9144000" cy="51435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highlight>
                <a:schemeClr val="dk1"/>
              </a:highlight>
            </a:endParaRPr>
          </a:p>
        </p:txBody>
      </p:sp>
      <p:pic>
        <p:nvPicPr>
          <p:cNvPr id="56" name="Google Shape;56;p14"/>
          <p:cNvPicPr preferRelativeResize="0"/>
          <p:nvPr/>
        </p:nvPicPr>
        <p:blipFill>
          <a:blip r:embed="rId2">
            <a:alphaModFix/>
          </a:blip>
          <a:stretch>
            <a:fillRect/>
          </a:stretch>
        </p:blipFill>
        <p:spPr>
          <a:xfrm>
            <a:off x="0" y="0"/>
            <a:ext cx="9144000" cy="5143500"/>
          </a:xfrm>
          <a:prstGeom prst="rect">
            <a:avLst/>
          </a:prstGeom>
          <a:noFill/>
          <a:ln>
            <a:noFill/>
          </a:ln>
        </p:spPr>
      </p:pic>
      <p:sp>
        <p:nvSpPr>
          <p:cNvPr id="57" name="Google Shape;57;p14"/>
          <p:cNvSpPr txBox="1"/>
          <p:nvPr>
            <p:ph type="ctrTitle"/>
          </p:nvPr>
        </p:nvSpPr>
        <p:spPr>
          <a:xfrm>
            <a:off x="623400" y="1985725"/>
            <a:ext cx="5883600" cy="2052600"/>
          </a:xfrm>
          <a:prstGeom prst="rect">
            <a:avLst/>
          </a:prstGeom>
        </p:spPr>
        <p:txBody>
          <a:bodyPr anchorCtr="0" anchor="b" bIns="91425" lIns="91425" spcFirstLastPara="1" rIns="91425" wrap="square" tIns="91425">
            <a:noAutofit/>
          </a:bodyPr>
          <a:lstStyle>
            <a:lvl1pPr lvl="0" rtl="0">
              <a:spcBef>
                <a:spcPts val="0"/>
              </a:spcBef>
              <a:spcAft>
                <a:spcPts val="0"/>
              </a:spcAft>
              <a:buClr>
                <a:srgbClr val="FFFFFF"/>
              </a:buClr>
              <a:buSzPts val="7300"/>
              <a:buFont typeface="Helvetica Neue"/>
              <a:buNone/>
              <a:defRPr sz="7300">
                <a:solidFill>
                  <a:srgbClr val="FFFFFF"/>
                </a:solidFill>
                <a:latin typeface="Helvetica Neue"/>
                <a:ea typeface="Helvetica Neue"/>
                <a:cs typeface="Helvetica Neue"/>
                <a:sym typeface="Helvetica Neu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58" name="Google Shape;58;p14"/>
          <p:cNvSpPr txBox="1"/>
          <p:nvPr>
            <p:ph idx="1" type="subTitle"/>
          </p:nvPr>
        </p:nvSpPr>
        <p:spPr>
          <a:xfrm>
            <a:off x="623400" y="3999075"/>
            <a:ext cx="5883600" cy="59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Clr>
                <a:srgbClr val="FFFFFF"/>
              </a:buClr>
              <a:buSzPts val="2800"/>
              <a:buNone/>
              <a:defRPr b="1" sz="2800">
                <a:solidFill>
                  <a:srgbClr val="FFFFFF"/>
                </a:solidFill>
              </a:defRPr>
            </a:lvl1pPr>
            <a:lvl2pPr lvl="1" rtl="0" algn="ctr">
              <a:lnSpc>
                <a:spcPct val="100000"/>
              </a:lnSpc>
              <a:spcBef>
                <a:spcPts val="0"/>
              </a:spcBef>
              <a:spcAft>
                <a:spcPts val="0"/>
              </a:spcAft>
              <a:buClr>
                <a:srgbClr val="FFFFFF"/>
              </a:buClr>
              <a:buSzPts val="2800"/>
              <a:buNone/>
              <a:defRPr b="1" sz="2800">
                <a:solidFill>
                  <a:srgbClr val="FFFFFF"/>
                </a:solidFill>
              </a:defRPr>
            </a:lvl2pPr>
            <a:lvl3pPr lvl="2" rtl="0" algn="ctr">
              <a:lnSpc>
                <a:spcPct val="100000"/>
              </a:lnSpc>
              <a:spcBef>
                <a:spcPts val="0"/>
              </a:spcBef>
              <a:spcAft>
                <a:spcPts val="0"/>
              </a:spcAft>
              <a:buClr>
                <a:srgbClr val="FFFFFF"/>
              </a:buClr>
              <a:buSzPts val="2800"/>
              <a:buNone/>
              <a:defRPr b="1" sz="2800">
                <a:solidFill>
                  <a:srgbClr val="FFFFFF"/>
                </a:solidFill>
              </a:defRPr>
            </a:lvl3pPr>
            <a:lvl4pPr lvl="3" rtl="0" algn="ctr">
              <a:lnSpc>
                <a:spcPct val="100000"/>
              </a:lnSpc>
              <a:spcBef>
                <a:spcPts val="0"/>
              </a:spcBef>
              <a:spcAft>
                <a:spcPts val="0"/>
              </a:spcAft>
              <a:buClr>
                <a:srgbClr val="FFFFFF"/>
              </a:buClr>
              <a:buSzPts val="2800"/>
              <a:buNone/>
              <a:defRPr b="1" sz="2800">
                <a:solidFill>
                  <a:srgbClr val="FFFFFF"/>
                </a:solidFill>
              </a:defRPr>
            </a:lvl4pPr>
            <a:lvl5pPr lvl="4" rtl="0" algn="ctr">
              <a:lnSpc>
                <a:spcPct val="100000"/>
              </a:lnSpc>
              <a:spcBef>
                <a:spcPts val="0"/>
              </a:spcBef>
              <a:spcAft>
                <a:spcPts val="0"/>
              </a:spcAft>
              <a:buClr>
                <a:srgbClr val="FFFFFF"/>
              </a:buClr>
              <a:buSzPts val="2800"/>
              <a:buNone/>
              <a:defRPr b="1" sz="2800">
                <a:solidFill>
                  <a:srgbClr val="FFFFFF"/>
                </a:solidFill>
              </a:defRPr>
            </a:lvl5pPr>
            <a:lvl6pPr lvl="5" rtl="0" algn="ctr">
              <a:lnSpc>
                <a:spcPct val="100000"/>
              </a:lnSpc>
              <a:spcBef>
                <a:spcPts val="0"/>
              </a:spcBef>
              <a:spcAft>
                <a:spcPts val="0"/>
              </a:spcAft>
              <a:buClr>
                <a:srgbClr val="FFFFFF"/>
              </a:buClr>
              <a:buSzPts val="2800"/>
              <a:buNone/>
              <a:defRPr b="1" sz="2800">
                <a:solidFill>
                  <a:srgbClr val="FFFFFF"/>
                </a:solidFill>
              </a:defRPr>
            </a:lvl6pPr>
            <a:lvl7pPr lvl="6" rtl="0" algn="ctr">
              <a:lnSpc>
                <a:spcPct val="100000"/>
              </a:lnSpc>
              <a:spcBef>
                <a:spcPts val="0"/>
              </a:spcBef>
              <a:spcAft>
                <a:spcPts val="0"/>
              </a:spcAft>
              <a:buClr>
                <a:srgbClr val="FFFFFF"/>
              </a:buClr>
              <a:buSzPts val="2800"/>
              <a:buNone/>
              <a:defRPr b="1" sz="2800">
                <a:solidFill>
                  <a:srgbClr val="FFFFFF"/>
                </a:solidFill>
              </a:defRPr>
            </a:lvl7pPr>
            <a:lvl8pPr lvl="7" rtl="0" algn="ctr">
              <a:lnSpc>
                <a:spcPct val="100000"/>
              </a:lnSpc>
              <a:spcBef>
                <a:spcPts val="0"/>
              </a:spcBef>
              <a:spcAft>
                <a:spcPts val="0"/>
              </a:spcAft>
              <a:buClr>
                <a:srgbClr val="FFFFFF"/>
              </a:buClr>
              <a:buSzPts val="2800"/>
              <a:buNone/>
              <a:defRPr b="1" sz="2800">
                <a:solidFill>
                  <a:srgbClr val="FFFFFF"/>
                </a:solidFill>
              </a:defRPr>
            </a:lvl8pPr>
            <a:lvl9pPr lvl="8" rtl="0" algn="ctr">
              <a:lnSpc>
                <a:spcPct val="100000"/>
              </a:lnSpc>
              <a:spcBef>
                <a:spcPts val="0"/>
              </a:spcBef>
              <a:spcAft>
                <a:spcPts val="0"/>
              </a:spcAft>
              <a:buClr>
                <a:srgbClr val="FFFFFF"/>
              </a:buClr>
              <a:buSzPts val="2800"/>
              <a:buNone/>
              <a:defRPr b="1" sz="2800">
                <a:solidFill>
                  <a:srgbClr val="FFFFFF"/>
                </a:solidFill>
              </a:defRPr>
            </a:lvl9pPr>
          </a:lstStyle>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59" name="Shape 59"/>
        <p:cNvGrpSpPr/>
        <p:nvPr/>
      </p:nvGrpSpPr>
      <p:grpSpPr>
        <a:xfrm>
          <a:off x="0" y="0"/>
          <a:ext cx="0" cy="0"/>
          <a:chOff x="0" y="0"/>
          <a:chExt cx="0" cy="0"/>
        </a:xfrm>
      </p:grpSpPr>
      <p:pic>
        <p:nvPicPr>
          <p:cNvPr id="60" name="Google Shape;60;p15"/>
          <p:cNvPicPr preferRelativeResize="0"/>
          <p:nvPr/>
        </p:nvPicPr>
        <p:blipFill>
          <a:blip r:embed="rId2">
            <a:alphaModFix/>
          </a:blip>
          <a:stretch>
            <a:fillRect/>
          </a:stretch>
        </p:blipFill>
        <p:spPr>
          <a:xfrm>
            <a:off x="0" y="0"/>
            <a:ext cx="9144000" cy="5143491"/>
          </a:xfrm>
          <a:prstGeom prst="rect">
            <a:avLst/>
          </a:prstGeom>
          <a:noFill/>
          <a:ln>
            <a:noFill/>
          </a:ln>
        </p:spPr>
      </p:pic>
      <p:sp>
        <p:nvSpPr>
          <p:cNvPr id="61" name="Google Shape;61;p15"/>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62" name="Google Shape;62;p15"/>
          <p:cNvSpPr txBox="1"/>
          <p:nvPr>
            <p:ph type="ctrTitle"/>
          </p:nvPr>
        </p:nvSpPr>
        <p:spPr>
          <a:xfrm>
            <a:off x="623400" y="2519125"/>
            <a:ext cx="7466400" cy="2052600"/>
          </a:xfrm>
          <a:prstGeom prst="rect">
            <a:avLst/>
          </a:prstGeom>
        </p:spPr>
        <p:txBody>
          <a:bodyPr anchorCtr="0" anchor="b" bIns="91425" lIns="91425" spcFirstLastPara="1" rIns="91425" wrap="square" tIns="91425">
            <a:noAutofit/>
          </a:bodyPr>
          <a:lstStyle>
            <a:lvl1pPr lvl="0" rtl="0">
              <a:spcBef>
                <a:spcPts val="0"/>
              </a:spcBef>
              <a:spcAft>
                <a:spcPts val="0"/>
              </a:spcAft>
              <a:buClr>
                <a:schemeClr val="dk2"/>
              </a:buClr>
              <a:buSzPts val="7200"/>
              <a:buFont typeface="Oxygen"/>
              <a:buNone/>
              <a:defRPr sz="7200">
                <a:solidFill>
                  <a:schemeClr val="dk2"/>
                </a:solidFill>
                <a:latin typeface="Oxygen"/>
                <a:ea typeface="Oxygen"/>
                <a:cs typeface="Oxygen"/>
                <a:sym typeface="Oxygen"/>
              </a:defRPr>
            </a:lvl1pPr>
            <a:lvl2pPr lvl="1" rtl="0" algn="ctr">
              <a:spcBef>
                <a:spcPts val="0"/>
              </a:spcBef>
              <a:spcAft>
                <a:spcPts val="0"/>
              </a:spcAft>
              <a:buSzPts val="5200"/>
              <a:buFont typeface="Helvetica Neue"/>
              <a:buNone/>
              <a:defRPr sz="5200">
                <a:latin typeface="Helvetica Neue"/>
                <a:ea typeface="Helvetica Neue"/>
                <a:cs typeface="Helvetica Neue"/>
                <a:sym typeface="Helvetica Neue"/>
              </a:defRPr>
            </a:lvl2pPr>
            <a:lvl3pPr lvl="2" rtl="0" algn="ctr">
              <a:spcBef>
                <a:spcPts val="0"/>
              </a:spcBef>
              <a:spcAft>
                <a:spcPts val="0"/>
              </a:spcAft>
              <a:buSzPts val="5200"/>
              <a:buFont typeface="Helvetica Neue"/>
              <a:buNone/>
              <a:defRPr sz="5200">
                <a:latin typeface="Helvetica Neue"/>
                <a:ea typeface="Helvetica Neue"/>
                <a:cs typeface="Helvetica Neue"/>
                <a:sym typeface="Helvetica Neue"/>
              </a:defRPr>
            </a:lvl3pPr>
            <a:lvl4pPr lvl="3" rtl="0" algn="ctr">
              <a:spcBef>
                <a:spcPts val="0"/>
              </a:spcBef>
              <a:spcAft>
                <a:spcPts val="0"/>
              </a:spcAft>
              <a:buSzPts val="5200"/>
              <a:buFont typeface="Helvetica Neue"/>
              <a:buNone/>
              <a:defRPr sz="5200">
                <a:latin typeface="Helvetica Neue"/>
                <a:ea typeface="Helvetica Neue"/>
                <a:cs typeface="Helvetica Neue"/>
                <a:sym typeface="Helvetica Neue"/>
              </a:defRPr>
            </a:lvl4pPr>
            <a:lvl5pPr lvl="4" rtl="0" algn="ctr">
              <a:spcBef>
                <a:spcPts val="0"/>
              </a:spcBef>
              <a:spcAft>
                <a:spcPts val="0"/>
              </a:spcAft>
              <a:buSzPts val="5200"/>
              <a:buFont typeface="Helvetica Neue"/>
              <a:buNone/>
              <a:defRPr sz="5200">
                <a:latin typeface="Helvetica Neue"/>
                <a:ea typeface="Helvetica Neue"/>
                <a:cs typeface="Helvetica Neue"/>
                <a:sym typeface="Helvetica Neue"/>
              </a:defRPr>
            </a:lvl5pPr>
            <a:lvl6pPr lvl="5" rtl="0" algn="ctr">
              <a:spcBef>
                <a:spcPts val="0"/>
              </a:spcBef>
              <a:spcAft>
                <a:spcPts val="0"/>
              </a:spcAft>
              <a:buSzPts val="5200"/>
              <a:buFont typeface="Helvetica Neue"/>
              <a:buNone/>
              <a:defRPr sz="5200">
                <a:latin typeface="Helvetica Neue"/>
                <a:ea typeface="Helvetica Neue"/>
                <a:cs typeface="Helvetica Neue"/>
                <a:sym typeface="Helvetica Neue"/>
              </a:defRPr>
            </a:lvl6pPr>
            <a:lvl7pPr lvl="6" rtl="0" algn="ctr">
              <a:spcBef>
                <a:spcPts val="0"/>
              </a:spcBef>
              <a:spcAft>
                <a:spcPts val="0"/>
              </a:spcAft>
              <a:buSzPts val="5200"/>
              <a:buFont typeface="Helvetica Neue"/>
              <a:buNone/>
              <a:defRPr sz="5200">
                <a:latin typeface="Helvetica Neue"/>
                <a:ea typeface="Helvetica Neue"/>
                <a:cs typeface="Helvetica Neue"/>
                <a:sym typeface="Helvetica Neue"/>
              </a:defRPr>
            </a:lvl7pPr>
            <a:lvl8pPr lvl="7" rtl="0" algn="ctr">
              <a:spcBef>
                <a:spcPts val="0"/>
              </a:spcBef>
              <a:spcAft>
                <a:spcPts val="0"/>
              </a:spcAft>
              <a:buSzPts val="5200"/>
              <a:buFont typeface="Helvetica Neue"/>
              <a:buNone/>
              <a:defRPr sz="5200">
                <a:latin typeface="Helvetica Neue"/>
                <a:ea typeface="Helvetica Neue"/>
                <a:cs typeface="Helvetica Neue"/>
                <a:sym typeface="Helvetica Neue"/>
              </a:defRPr>
            </a:lvl8pPr>
            <a:lvl9pPr lvl="8" rtl="0" algn="ctr">
              <a:spcBef>
                <a:spcPts val="0"/>
              </a:spcBef>
              <a:spcAft>
                <a:spcPts val="0"/>
              </a:spcAft>
              <a:buSzPts val="5200"/>
              <a:buFont typeface="Helvetica Neue"/>
              <a:buNone/>
              <a:defRPr sz="5200">
                <a:latin typeface="Helvetica Neue"/>
                <a:ea typeface="Helvetica Neue"/>
                <a:cs typeface="Helvetica Neue"/>
                <a:sym typeface="Helvetica Neue"/>
              </a:defRPr>
            </a:lvl9pPr>
          </a:lstStyle>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63" name="Shape 63"/>
        <p:cNvGrpSpPr/>
        <p:nvPr/>
      </p:nvGrpSpPr>
      <p:grpSpPr>
        <a:xfrm>
          <a:off x="0" y="0"/>
          <a:ext cx="0" cy="0"/>
          <a:chOff x="0" y="0"/>
          <a:chExt cx="0" cy="0"/>
        </a:xfrm>
      </p:grpSpPr>
      <p:pic>
        <p:nvPicPr>
          <p:cNvPr id="64" name="Google Shape;64;p16"/>
          <p:cNvPicPr preferRelativeResize="0"/>
          <p:nvPr/>
        </p:nvPicPr>
        <p:blipFill>
          <a:blip r:embed="rId2">
            <a:alphaModFix/>
          </a:blip>
          <a:stretch>
            <a:fillRect/>
          </a:stretch>
        </p:blipFill>
        <p:spPr>
          <a:xfrm>
            <a:off x="0" y="0"/>
            <a:ext cx="9144000" cy="5143500"/>
          </a:xfrm>
          <a:prstGeom prst="rect">
            <a:avLst/>
          </a:prstGeom>
          <a:noFill/>
          <a:ln>
            <a:noFill/>
          </a:ln>
        </p:spPr>
      </p:pic>
      <p:sp>
        <p:nvSpPr>
          <p:cNvPr id="65" name="Google Shape;65;p1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66" name="Google Shape;66;p16"/>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
        <p:nvSpPr>
          <p:cNvPr id="67" name="Google Shape;67;p16"/>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68" name="Shape 68"/>
        <p:cNvGrpSpPr/>
        <p:nvPr/>
      </p:nvGrpSpPr>
      <p:grpSpPr>
        <a:xfrm>
          <a:off x="0" y="0"/>
          <a:ext cx="0" cy="0"/>
          <a:chOff x="0" y="0"/>
          <a:chExt cx="0" cy="0"/>
        </a:xfrm>
      </p:grpSpPr>
      <p:pic>
        <p:nvPicPr>
          <p:cNvPr id="69" name="Google Shape;69;p17"/>
          <p:cNvPicPr preferRelativeResize="0"/>
          <p:nvPr/>
        </p:nvPicPr>
        <p:blipFill>
          <a:blip r:embed="rId2">
            <a:alphaModFix/>
          </a:blip>
          <a:stretch>
            <a:fillRect/>
          </a:stretch>
        </p:blipFill>
        <p:spPr>
          <a:xfrm>
            <a:off x="0" y="0"/>
            <a:ext cx="9144000" cy="5143500"/>
          </a:xfrm>
          <a:prstGeom prst="rect">
            <a:avLst/>
          </a:prstGeom>
          <a:noFill/>
          <a:ln>
            <a:noFill/>
          </a:ln>
        </p:spPr>
      </p:pic>
      <p:sp>
        <p:nvSpPr>
          <p:cNvPr id="70" name="Google Shape;70;p17"/>
          <p:cNvSpPr txBox="1"/>
          <p:nvPr>
            <p:ph idx="1" type="body"/>
          </p:nvPr>
        </p:nvSpPr>
        <p:spPr>
          <a:xfrm>
            <a:off x="4562700" y="1152475"/>
            <a:ext cx="4251000" cy="341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17500" lvl="1" marL="914400" rtl="0">
              <a:spcBef>
                <a:spcPts val="1600"/>
              </a:spcBef>
              <a:spcAft>
                <a:spcPts val="0"/>
              </a:spcAft>
              <a:buSzPts val="1400"/>
              <a:buChar char="○"/>
              <a:defRPr/>
            </a:lvl2pPr>
            <a:lvl3pPr indent="-317500" lvl="2" marL="1371600" rtl="0">
              <a:spcBef>
                <a:spcPts val="1600"/>
              </a:spcBef>
              <a:spcAft>
                <a:spcPts val="0"/>
              </a:spcAft>
              <a:buSzPts val="1400"/>
              <a:buChar char="■"/>
              <a:defRPr/>
            </a:lvl3pPr>
            <a:lvl4pPr indent="-317500" lvl="3" marL="1828800" rtl="0">
              <a:spcBef>
                <a:spcPts val="1600"/>
              </a:spcBef>
              <a:spcAft>
                <a:spcPts val="0"/>
              </a:spcAft>
              <a:buSzPts val="1400"/>
              <a:buChar char="●"/>
              <a:defRPr/>
            </a:lvl4pPr>
            <a:lvl5pPr indent="-317500" lvl="4" marL="2286000" rtl="0">
              <a:spcBef>
                <a:spcPts val="1600"/>
              </a:spcBef>
              <a:spcAft>
                <a:spcPts val="0"/>
              </a:spcAft>
              <a:buSzPts val="1400"/>
              <a:buChar char="○"/>
              <a:defRPr/>
            </a:lvl5pPr>
            <a:lvl6pPr indent="-317500" lvl="5" marL="2743200" rtl="0">
              <a:spcBef>
                <a:spcPts val="1600"/>
              </a:spcBef>
              <a:spcAft>
                <a:spcPts val="0"/>
              </a:spcAft>
              <a:buSzPts val="1400"/>
              <a:buChar char="■"/>
              <a:defRPr/>
            </a:lvl6pPr>
            <a:lvl7pPr indent="-317500" lvl="6" marL="3200400" rtl="0">
              <a:spcBef>
                <a:spcPts val="1600"/>
              </a:spcBef>
              <a:spcAft>
                <a:spcPts val="0"/>
              </a:spcAft>
              <a:buSzPts val="1400"/>
              <a:buChar char="●"/>
              <a:defRPr/>
            </a:lvl7pPr>
            <a:lvl8pPr indent="-317500" lvl="7" marL="3657600" rtl="0">
              <a:spcBef>
                <a:spcPts val="1600"/>
              </a:spcBef>
              <a:spcAft>
                <a:spcPts val="0"/>
              </a:spcAft>
              <a:buSzPts val="1400"/>
              <a:buChar char="○"/>
              <a:defRPr/>
            </a:lvl8pPr>
            <a:lvl9pPr indent="-317500" lvl="8" marL="4114800" rtl="0">
              <a:spcBef>
                <a:spcPts val="1600"/>
              </a:spcBef>
              <a:spcAft>
                <a:spcPts val="1600"/>
              </a:spcAft>
              <a:buSzPts val="1400"/>
              <a:buChar char="■"/>
              <a:defRPr/>
            </a:lvl9pPr>
          </a:lstStyle>
          <a:p/>
        </p:txBody>
      </p:sp>
      <p:sp>
        <p:nvSpPr>
          <p:cNvPr id="71" name="Google Shape;71;p17"/>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2" name="Google Shape;72;p1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73" name="Google Shape;73;p17"/>
          <p:cNvSpPr txBox="1"/>
          <p:nvPr>
            <p:ph idx="2" type="body"/>
          </p:nvPr>
        </p:nvSpPr>
        <p:spPr>
          <a:xfrm>
            <a:off x="311700" y="1152475"/>
            <a:ext cx="4251000" cy="3416400"/>
          </a:xfrm>
          <a:prstGeom prst="rect">
            <a:avLst/>
          </a:prstGeom>
        </p:spPr>
        <p:txBody>
          <a:bodyPr anchorCtr="0" anchor="t" bIns="91425" lIns="91425" spcFirstLastPara="1" rIns="91425" wrap="square" tIns="91425">
            <a:noAutofit/>
          </a:bodyPr>
          <a:lstStyle>
            <a:lvl1pPr indent="-330200" lvl="0" marL="457200" rtl="0">
              <a:spcBef>
                <a:spcPts val="0"/>
              </a:spcBef>
              <a:spcAft>
                <a:spcPts val="0"/>
              </a:spcAft>
              <a:buSzPts val="1600"/>
              <a:buChar char="●"/>
              <a:defRPr sz="1600"/>
            </a:lvl1pPr>
            <a:lvl2pPr indent="-304800" lvl="1" marL="914400" rtl="0">
              <a:spcBef>
                <a:spcPts val="1600"/>
              </a:spcBef>
              <a:spcAft>
                <a:spcPts val="0"/>
              </a:spcAft>
              <a:buSzPts val="1200"/>
              <a:buChar char="○"/>
              <a:defRPr sz="1200"/>
            </a:lvl2pPr>
            <a:lvl3pPr indent="-304800" lvl="2" marL="1371600" rtl="0">
              <a:spcBef>
                <a:spcPts val="1600"/>
              </a:spcBef>
              <a:spcAft>
                <a:spcPts val="0"/>
              </a:spcAft>
              <a:buSzPts val="1200"/>
              <a:buChar char="■"/>
              <a:defRPr sz="1200"/>
            </a:lvl3pPr>
            <a:lvl4pPr indent="-304800" lvl="3" marL="1828800" rtl="0">
              <a:spcBef>
                <a:spcPts val="1600"/>
              </a:spcBef>
              <a:spcAft>
                <a:spcPts val="0"/>
              </a:spcAft>
              <a:buSzPts val="1200"/>
              <a:buChar char="●"/>
              <a:defRPr sz="1200"/>
            </a:lvl4pPr>
            <a:lvl5pPr indent="-304800" lvl="4" marL="2286000" rtl="0">
              <a:spcBef>
                <a:spcPts val="1600"/>
              </a:spcBef>
              <a:spcAft>
                <a:spcPts val="0"/>
              </a:spcAft>
              <a:buSzPts val="1200"/>
              <a:buChar char="○"/>
              <a:defRPr sz="1200"/>
            </a:lvl5pPr>
            <a:lvl6pPr indent="-304800" lvl="5" marL="2743200" rtl="0">
              <a:spcBef>
                <a:spcPts val="1600"/>
              </a:spcBef>
              <a:spcAft>
                <a:spcPts val="0"/>
              </a:spcAft>
              <a:buSzPts val="1200"/>
              <a:buChar char="■"/>
              <a:defRPr sz="1200"/>
            </a:lvl6pPr>
            <a:lvl7pPr indent="-304800" lvl="6" marL="3200400" rtl="0">
              <a:spcBef>
                <a:spcPts val="1600"/>
              </a:spcBef>
              <a:spcAft>
                <a:spcPts val="0"/>
              </a:spcAft>
              <a:buSzPts val="1200"/>
              <a:buChar char="●"/>
              <a:defRPr sz="1200"/>
            </a:lvl7pPr>
            <a:lvl8pPr indent="-304800" lvl="7" marL="3657600" rtl="0">
              <a:spcBef>
                <a:spcPts val="1600"/>
              </a:spcBef>
              <a:spcAft>
                <a:spcPts val="0"/>
              </a:spcAft>
              <a:buSzPts val="1200"/>
              <a:buChar char="○"/>
              <a:defRPr sz="1200"/>
            </a:lvl8pPr>
            <a:lvl9pPr indent="-304800" lvl="8" marL="4114800" rtl="0">
              <a:spcBef>
                <a:spcPts val="1600"/>
              </a:spcBef>
              <a:spcAft>
                <a:spcPts val="1600"/>
              </a:spcAft>
              <a:buSzPts val="1200"/>
              <a:buChar char="■"/>
              <a:defRPr sz="1200"/>
            </a:lvl9pPr>
          </a:lstStyle>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74" name="Shape 74"/>
        <p:cNvGrpSpPr/>
        <p:nvPr/>
      </p:nvGrpSpPr>
      <p:grpSpPr>
        <a:xfrm>
          <a:off x="0" y="0"/>
          <a:ext cx="0" cy="0"/>
          <a:chOff x="0" y="0"/>
          <a:chExt cx="0" cy="0"/>
        </a:xfrm>
      </p:grpSpPr>
      <p:pic>
        <p:nvPicPr>
          <p:cNvPr id="75" name="Google Shape;75;p18"/>
          <p:cNvPicPr preferRelativeResize="0"/>
          <p:nvPr/>
        </p:nvPicPr>
        <p:blipFill>
          <a:blip r:embed="rId2">
            <a:alphaModFix/>
          </a:blip>
          <a:stretch>
            <a:fillRect/>
          </a:stretch>
        </p:blipFill>
        <p:spPr>
          <a:xfrm>
            <a:off x="0" y="0"/>
            <a:ext cx="9144000" cy="5143500"/>
          </a:xfrm>
          <a:prstGeom prst="rect">
            <a:avLst/>
          </a:prstGeom>
          <a:noFill/>
          <a:ln>
            <a:noFill/>
          </a:ln>
        </p:spPr>
      </p:pic>
      <p:sp>
        <p:nvSpPr>
          <p:cNvPr id="76" name="Google Shape;76;p18"/>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77" name="Google Shape;77;p1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lvl1pPr lvl="0" rtl="0">
              <a:spcBef>
                <a:spcPts val="0"/>
              </a:spcBef>
              <a:spcAft>
                <a:spcPts val="0"/>
              </a:spcAft>
              <a:buSzPts val="4000"/>
              <a:buNone/>
              <a:defRPr sz="4000"/>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78" name="Shape 78"/>
        <p:cNvGrpSpPr/>
        <p:nvPr/>
      </p:nvGrpSpPr>
      <p:grpSpPr>
        <a:xfrm>
          <a:off x="0" y="0"/>
          <a:ext cx="0" cy="0"/>
          <a:chOff x="0" y="0"/>
          <a:chExt cx="0" cy="0"/>
        </a:xfrm>
      </p:grpSpPr>
      <p:sp>
        <p:nvSpPr>
          <p:cNvPr id="79" name="Google Shape;79;p19"/>
          <p:cNvSpPr/>
          <p:nvPr/>
        </p:nvSpPr>
        <p:spPr>
          <a:xfrm>
            <a:off x="0" y="0"/>
            <a:ext cx="4572000" cy="51435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80" name="Google Shape;80;p19"/>
          <p:cNvPicPr preferRelativeResize="0"/>
          <p:nvPr/>
        </p:nvPicPr>
        <p:blipFill>
          <a:blip r:embed="rId2">
            <a:alphaModFix/>
          </a:blip>
          <a:stretch>
            <a:fillRect/>
          </a:stretch>
        </p:blipFill>
        <p:spPr>
          <a:xfrm>
            <a:off x="0" y="0"/>
            <a:ext cx="9144000" cy="5143500"/>
          </a:xfrm>
          <a:prstGeom prst="rect">
            <a:avLst/>
          </a:prstGeom>
          <a:noFill/>
          <a:ln>
            <a:noFill/>
          </a:ln>
        </p:spPr>
      </p:pic>
      <p:sp>
        <p:nvSpPr>
          <p:cNvPr id="81" name="Google Shape;81;p19"/>
          <p:cNvSpPr/>
          <p:nvPr/>
        </p:nvSpPr>
        <p:spPr>
          <a:xfrm>
            <a:off x="4572000" y="2590125"/>
            <a:ext cx="2048100" cy="25533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19"/>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3" name="Google Shape;83;p19"/>
          <p:cNvSpPr txBox="1"/>
          <p:nvPr>
            <p:ph type="title"/>
          </p:nvPr>
        </p:nvSpPr>
        <p:spPr>
          <a:xfrm>
            <a:off x="311700" y="445025"/>
            <a:ext cx="4260300" cy="7074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000"/>
              <a:buNone/>
              <a:defRPr sz="4000">
                <a:solidFill>
                  <a:schemeClr val="lt1"/>
                </a:solidFill>
              </a:defRPr>
            </a:lvl1pPr>
            <a:lvl2pPr lvl="1" rtl="0">
              <a:spcBef>
                <a:spcPts val="0"/>
              </a:spcBef>
              <a:spcAft>
                <a:spcPts val="0"/>
              </a:spcAft>
              <a:buSzPts val="2800"/>
              <a:buNone/>
              <a:defRPr/>
            </a:lvl2pPr>
            <a:lvl3pPr lvl="2" rtl="0">
              <a:spcBef>
                <a:spcPts val="0"/>
              </a:spcBef>
              <a:spcAft>
                <a:spcPts val="0"/>
              </a:spcAft>
              <a:buSzPts val="2800"/>
              <a:buNone/>
              <a:defRPr/>
            </a:lvl3pPr>
            <a:lvl4pPr lvl="3" rtl="0">
              <a:spcBef>
                <a:spcPts val="0"/>
              </a:spcBef>
              <a:spcAft>
                <a:spcPts val="0"/>
              </a:spcAft>
              <a:buSzPts val="2800"/>
              <a:buNone/>
              <a:defRPr/>
            </a:lvl4pPr>
            <a:lvl5pPr lvl="4" rtl="0">
              <a:spcBef>
                <a:spcPts val="0"/>
              </a:spcBef>
              <a:spcAft>
                <a:spcPts val="0"/>
              </a:spcAft>
              <a:buSzPts val="2800"/>
              <a:buNone/>
              <a:defRPr/>
            </a:lvl5pPr>
            <a:lvl6pPr lvl="5" rtl="0">
              <a:spcBef>
                <a:spcPts val="0"/>
              </a:spcBef>
              <a:spcAft>
                <a:spcPts val="0"/>
              </a:spcAft>
              <a:buSzPts val="2800"/>
              <a:buNone/>
              <a:defRPr/>
            </a:lvl6pPr>
            <a:lvl7pPr lvl="6" rtl="0">
              <a:spcBef>
                <a:spcPts val="0"/>
              </a:spcBef>
              <a:spcAft>
                <a:spcPts val="0"/>
              </a:spcAft>
              <a:buSzPts val="2800"/>
              <a:buNone/>
              <a:defRPr/>
            </a:lvl7pPr>
            <a:lvl8pPr lvl="7" rtl="0">
              <a:spcBef>
                <a:spcPts val="0"/>
              </a:spcBef>
              <a:spcAft>
                <a:spcPts val="0"/>
              </a:spcAft>
              <a:buSzPts val="2800"/>
              <a:buNone/>
              <a:defRPr/>
            </a:lvl8pPr>
            <a:lvl9pPr lvl="8" rtl="0">
              <a:spcBef>
                <a:spcPts val="0"/>
              </a:spcBef>
              <a:spcAft>
                <a:spcPts val="0"/>
              </a:spcAft>
              <a:buSzPts val="2800"/>
              <a:buNone/>
              <a:defRPr/>
            </a:lvl9pPr>
          </a:lstStyle>
          <a:p/>
        </p:txBody>
      </p:sp>
      <p:sp>
        <p:nvSpPr>
          <p:cNvPr id="84" name="Google Shape;84;p19"/>
          <p:cNvSpPr txBox="1"/>
          <p:nvPr>
            <p:ph idx="1" type="body"/>
          </p:nvPr>
        </p:nvSpPr>
        <p:spPr>
          <a:xfrm>
            <a:off x="311700" y="1152475"/>
            <a:ext cx="4260300" cy="3416400"/>
          </a:xfrm>
          <a:prstGeom prst="rect">
            <a:avLst/>
          </a:prstGeom>
        </p:spPr>
        <p:txBody>
          <a:bodyPr anchorCtr="0" anchor="t" bIns="91425" lIns="91425" spcFirstLastPara="1" rIns="91425" wrap="square" tIns="91425">
            <a:noAutofit/>
          </a:bodyPr>
          <a:lstStyle>
            <a:lvl1pPr indent="-342900" lvl="0" marL="457200" rtl="0">
              <a:spcBef>
                <a:spcPts val="0"/>
              </a:spcBef>
              <a:spcAft>
                <a:spcPts val="0"/>
              </a:spcAft>
              <a:buClr>
                <a:schemeClr val="lt1"/>
              </a:buClr>
              <a:buSzPts val="1800"/>
              <a:buChar char="●"/>
              <a:defRPr>
                <a:solidFill>
                  <a:schemeClr val="lt1"/>
                </a:solidFill>
              </a:defRPr>
            </a:lvl1pPr>
            <a:lvl2pPr indent="-317500" lvl="1" marL="914400" rtl="0">
              <a:spcBef>
                <a:spcPts val="1600"/>
              </a:spcBef>
              <a:spcAft>
                <a:spcPts val="0"/>
              </a:spcAft>
              <a:buClr>
                <a:schemeClr val="lt1"/>
              </a:buClr>
              <a:buSzPts val="1400"/>
              <a:buChar char="○"/>
              <a:defRPr>
                <a:solidFill>
                  <a:schemeClr val="lt1"/>
                </a:solidFill>
              </a:defRPr>
            </a:lvl2pPr>
            <a:lvl3pPr indent="-317500" lvl="2" marL="1371600" rtl="0">
              <a:spcBef>
                <a:spcPts val="1600"/>
              </a:spcBef>
              <a:spcAft>
                <a:spcPts val="0"/>
              </a:spcAft>
              <a:buClr>
                <a:schemeClr val="lt1"/>
              </a:buClr>
              <a:buSzPts val="1400"/>
              <a:buChar char="■"/>
              <a:defRPr>
                <a:solidFill>
                  <a:schemeClr val="lt1"/>
                </a:solidFill>
              </a:defRPr>
            </a:lvl3pPr>
            <a:lvl4pPr indent="-317500" lvl="3" marL="1828800" rtl="0">
              <a:spcBef>
                <a:spcPts val="1600"/>
              </a:spcBef>
              <a:spcAft>
                <a:spcPts val="0"/>
              </a:spcAft>
              <a:buClr>
                <a:schemeClr val="lt1"/>
              </a:buClr>
              <a:buSzPts val="1400"/>
              <a:buChar char="●"/>
              <a:defRPr>
                <a:solidFill>
                  <a:schemeClr val="lt1"/>
                </a:solidFill>
              </a:defRPr>
            </a:lvl4pPr>
            <a:lvl5pPr indent="-317500" lvl="4" marL="2286000" rtl="0">
              <a:spcBef>
                <a:spcPts val="1600"/>
              </a:spcBef>
              <a:spcAft>
                <a:spcPts val="0"/>
              </a:spcAft>
              <a:buClr>
                <a:schemeClr val="lt1"/>
              </a:buClr>
              <a:buSzPts val="1400"/>
              <a:buChar char="○"/>
              <a:defRPr>
                <a:solidFill>
                  <a:schemeClr val="lt1"/>
                </a:solidFill>
              </a:defRPr>
            </a:lvl5pPr>
            <a:lvl6pPr indent="-317500" lvl="5" marL="2743200" rtl="0">
              <a:spcBef>
                <a:spcPts val="1600"/>
              </a:spcBef>
              <a:spcAft>
                <a:spcPts val="0"/>
              </a:spcAft>
              <a:buClr>
                <a:schemeClr val="lt1"/>
              </a:buClr>
              <a:buSzPts val="1400"/>
              <a:buChar char="■"/>
              <a:defRPr>
                <a:solidFill>
                  <a:schemeClr val="lt1"/>
                </a:solidFill>
              </a:defRPr>
            </a:lvl6pPr>
            <a:lvl7pPr indent="-317500" lvl="6" marL="3200400" rtl="0">
              <a:spcBef>
                <a:spcPts val="1600"/>
              </a:spcBef>
              <a:spcAft>
                <a:spcPts val="0"/>
              </a:spcAft>
              <a:buClr>
                <a:schemeClr val="lt1"/>
              </a:buClr>
              <a:buSzPts val="1400"/>
              <a:buChar char="●"/>
              <a:defRPr>
                <a:solidFill>
                  <a:schemeClr val="lt1"/>
                </a:solidFill>
              </a:defRPr>
            </a:lvl7pPr>
            <a:lvl8pPr indent="-317500" lvl="7" marL="3657600" rtl="0">
              <a:spcBef>
                <a:spcPts val="1600"/>
              </a:spcBef>
              <a:spcAft>
                <a:spcPts val="0"/>
              </a:spcAft>
              <a:buClr>
                <a:schemeClr val="lt1"/>
              </a:buClr>
              <a:buSzPts val="1400"/>
              <a:buChar char="○"/>
              <a:defRPr>
                <a:solidFill>
                  <a:schemeClr val="lt1"/>
                </a:solidFill>
              </a:defRPr>
            </a:lvl8pPr>
            <a:lvl9pPr indent="-317500" lvl="8" marL="4114800" rtl="0">
              <a:spcBef>
                <a:spcPts val="1600"/>
              </a:spcBef>
              <a:spcAft>
                <a:spcPts val="1600"/>
              </a:spcAft>
              <a:buClr>
                <a:schemeClr val="lt1"/>
              </a:buClr>
              <a:buSzPts val="1400"/>
              <a:buChar char="■"/>
              <a:defRPr>
                <a:solidFill>
                  <a:schemeClr val="lt1"/>
                </a:solidFill>
              </a:defRPr>
            </a:lvl9pPr>
          </a:lstStyle>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85" name="Shape 85"/>
        <p:cNvGrpSpPr/>
        <p:nvPr/>
      </p:nvGrpSpPr>
      <p:grpSpPr>
        <a:xfrm>
          <a:off x="0" y="0"/>
          <a:ext cx="0" cy="0"/>
          <a:chOff x="0" y="0"/>
          <a:chExt cx="0" cy="0"/>
        </a:xfrm>
      </p:grpSpPr>
      <p:pic>
        <p:nvPicPr>
          <p:cNvPr id="86" name="Google Shape;86;p20"/>
          <p:cNvPicPr preferRelativeResize="0"/>
          <p:nvPr/>
        </p:nvPicPr>
        <p:blipFill>
          <a:blip r:embed="rId2">
            <a:alphaModFix/>
          </a:blip>
          <a:stretch>
            <a:fillRect/>
          </a:stretch>
        </p:blipFill>
        <p:spPr>
          <a:xfrm>
            <a:off x="0" y="0"/>
            <a:ext cx="9144000" cy="5143500"/>
          </a:xfrm>
          <a:prstGeom prst="rect">
            <a:avLst/>
          </a:prstGeom>
          <a:noFill/>
          <a:ln>
            <a:noFill/>
          </a:ln>
        </p:spPr>
      </p:pic>
      <p:sp>
        <p:nvSpPr>
          <p:cNvPr id="87" name="Google Shape;87;p20"/>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88" name="Google Shape;88;p20"/>
          <p:cNvSpPr txBox="1"/>
          <p:nvPr>
            <p:ph type="ctrTitle"/>
          </p:nvPr>
        </p:nvSpPr>
        <p:spPr>
          <a:xfrm>
            <a:off x="623400" y="2519125"/>
            <a:ext cx="74664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8300"/>
              <a:buFont typeface="Oxygen"/>
              <a:buNone/>
              <a:defRPr sz="8300">
                <a:latin typeface="Oxygen"/>
                <a:ea typeface="Oxygen"/>
                <a:cs typeface="Oxygen"/>
                <a:sym typeface="Oxygen"/>
              </a:defRPr>
            </a:lvl1pPr>
            <a:lvl2pPr lvl="1" rtl="0" algn="ctr">
              <a:spcBef>
                <a:spcPts val="0"/>
              </a:spcBef>
              <a:spcAft>
                <a:spcPts val="0"/>
              </a:spcAft>
              <a:buSzPts val="6300"/>
              <a:buFont typeface="Helvetica Neue"/>
              <a:buNone/>
              <a:defRPr sz="6300">
                <a:latin typeface="Helvetica Neue"/>
                <a:ea typeface="Helvetica Neue"/>
                <a:cs typeface="Helvetica Neue"/>
                <a:sym typeface="Helvetica Neue"/>
              </a:defRPr>
            </a:lvl2pPr>
            <a:lvl3pPr lvl="2" rtl="0" algn="ctr">
              <a:spcBef>
                <a:spcPts val="0"/>
              </a:spcBef>
              <a:spcAft>
                <a:spcPts val="0"/>
              </a:spcAft>
              <a:buSzPts val="6300"/>
              <a:buFont typeface="Helvetica Neue"/>
              <a:buNone/>
              <a:defRPr sz="6300">
                <a:latin typeface="Helvetica Neue"/>
                <a:ea typeface="Helvetica Neue"/>
                <a:cs typeface="Helvetica Neue"/>
                <a:sym typeface="Helvetica Neue"/>
              </a:defRPr>
            </a:lvl3pPr>
            <a:lvl4pPr lvl="3" rtl="0" algn="ctr">
              <a:spcBef>
                <a:spcPts val="0"/>
              </a:spcBef>
              <a:spcAft>
                <a:spcPts val="0"/>
              </a:spcAft>
              <a:buSzPts val="6300"/>
              <a:buFont typeface="Helvetica Neue"/>
              <a:buNone/>
              <a:defRPr sz="6300">
                <a:latin typeface="Helvetica Neue"/>
                <a:ea typeface="Helvetica Neue"/>
                <a:cs typeface="Helvetica Neue"/>
                <a:sym typeface="Helvetica Neue"/>
              </a:defRPr>
            </a:lvl4pPr>
            <a:lvl5pPr lvl="4" rtl="0" algn="ctr">
              <a:spcBef>
                <a:spcPts val="0"/>
              </a:spcBef>
              <a:spcAft>
                <a:spcPts val="0"/>
              </a:spcAft>
              <a:buSzPts val="6300"/>
              <a:buFont typeface="Helvetica Neue"/>
              <a:buNone/>
              <a:defRPr sz="6300">
                <a:latin typeface="Helvetica Neue"/>
                <a:ea typeface="Helvetica Neue"/>
                <a:cs typeface="Helvetica Neue"/>
                <a:sym typeface="Helvetica Neue"/>
              </a:defRPr>
            </a:lvl5pPr>
            <a:lvl6pPr lvl="5" rtl="0" algn="ctr">
              <a:spcBef>
                <a:spcPts val="0"/>
              </a:spcBef>
              <a:spcAft>
                <a:spcPts val="0"/>
              </a:spcAft>
              <a:buSzPts val="6300"/>
              <a:buFont typeface="Helvetica Neue"/>
              <a:buNone/>
              <a:defRPr sz="6300">
                <a:latin typeface="Helvetica Neue"/>
                <a:ea typeface="Helvetica Neue"/>
                <a:cs typeface="Helvetica Neue"/>
                <a:sym typeface="Helvetica Neue"/>
              </a:defRPr>
            </a:lvl6pPr>
            <a:lvl7pPr lvl="6" rtl="0" algn="ctr">
              <a:spcBef>
                <a:spcPts val="0"/>
              </a:spcBef>
              <a:spcAft>
                <a:spcPts val="0"/>
              </a:spcAft>
              <a:buSzPts val="6300"/>
              <a:buFont typeface="Helvetica Neue"/>
              <a:buNone/>
              <a:defRPr sz="6300">
                <a:latin typeface="Helvetica Neue"/>
                <a:ea typeface="Helvetica Neue"/>
                <a:cs typeface="Helvetica Neue"/>
                <a:sym typeface="Helvetica Neue"/>
              </a:defRPr>
            </a:lvl7pPr>
            <a:lvl8pPr lvl="7" rtl="0" algn="ctr">
              <a:spcBef>
                <a:spcPts val="0"/>
              </a:spcBef>
              <a:spcAft>
                <a:spcPts val="0"/>
              </a:spcAft>
              <a:buSzPts val="6300"/>
              <a:buFont typeface="Helvetica Neue"/>
              <a:buNone/>
              <a:defRPr sz="6300">
                <a:latin typeface="Helvetica Neue"/>
                <a:ea typeface="Helvetica Neue"/>
                <a:cs typeface="Helvetica Neue"/>
                <a:sym typeface="Helvetica Neue"/>
              </a:defRPr>
            </a:lvl8pPr>
            <a:lvl9pPr lvl="8" rtl="0" algn="ctr">
              <a:spcBef>
                <a:spcPts val="0"/>
              </a:spcBef>
              <a:spcAft>
                <a:spcPts val="0"/>
              </a:spcAft>
              <a:buSzPts val="6300"/>
              <a:buFont typeface="Helvetica Neue"/>
              <a:buNone/>
              <a:defRPr sz="6300">
                <a:latin typeface="Helvetica Neue"/>
                <a:ea typeface="Helvetica Neue"/>
                <a:cs typeface="Helvetica Neue"/>
                <a:sym typeface="Helvetica Neue"/>
              </a:defRPr>
            </a:lvl9pPr>
          </a:lstStyle>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89" name="Shape 89"/>
        <p:cNvGrpSpPr/>
        <p:nvPr/>
      </p:nvGrpSpPr>
      <p:grpSpPr>
        <a:xfrm>
          <a:off x="0" y="0"/>
          <a:ext cx="0" cy="0"/>
          <a:chOff x="0" y="0"/>
          <a:chExt cx="0" cy="0"/>
        </a:xfrm>
      </p:grpSpPr>
      <p:sp>
        <p:nvSpPr>
          <p:cNvPr id="90" name="Google Shape;90;p21"/>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91" name="Google Shape;91;p21"/>
          <p:cNvPicPr preferRelativeResize="0"/>
          <p:nvPr/>
        </p:nvPicPr>
        <p:blipFill>
          <a:blip r:embed="rId2">
            <a:alphaModFix/>
          </a:blip>
          <a:stretch>
            <a:fillRect/>
          </a:stretch>
        </p:blipFill>
        <p:spPr>
          <a:xfrm>
            <a:off x="0" y="0"/>
            <a:ext cx="9144000" cy="5143500"/>
          </a:xfrm>
          <a:prstGeom prst="rect">
            <a:avLst/>
          </a:prstGeom>
          <a:noFill/>
          <a:ln>
            <a:noFill/>
          </a:ln>
        </p:spPr>
      </p:pic>
      <p:sp>
        <p:nvSpPr>
          <p:cNvPr id="92" name="Google Shape;92;p21"/>
          <p:cNvSpPr txBox="1"/>
          <p:nvPr>
            <p:ph type="ctrTitle"/>
          </p:nvPr>
        </p:nvSpPr>
        <p:spPr>
          <a:xfrm>
            <a:off x="623400" y="1985725"/>
            <a:ext cx="5883600" cy="2052600"/>
          </a:xfrm>
          <a:prstGeom prst="rect">
            <a:avLst/>
          </a:prstGeom>
        </p:spPr>
        <p:txBody>
          <a:bodyPr anchorCtr="0" anchor="b" bIns="91425" lIns="91425" spcFirstLastPara="1" rIns="91425" wrap="square" tIns="91425">
            <a:noAutofit/>
          </a:bodyPr>
          <a:lstStyle>
            <a:lvl1pPr lvl="0" rtl="0">
              <a:spcBef>
                <a:spcPts val="0"/>
              </a:spcBef>
              <a:spcAft>
                <a:spcPts val="0"/>
              </a:spcAft>
              <a:buSzPts val="7300"/>
              <a:buFont typeface="Helvetica Neue"/>
              <a:buNone/>
              <a:defRPr sz="7300">
                <a:latin typeface="Helvetica Neue"/>
                <a:ea typeface="Helvetica Neue"/>
                <a:cs typeface="Helvetica Neue"/>
                <a:sym typeface="Helvetica Neue"/>
              </a:defRPr>
            </a:lvl1pPr>
            <a:lvl2pPr lvl="1" rtl="0" algn="ctr">
              <a:spcBef>
                <a:spcPts val="0"/>
              </a:spcBef>
              <a:spcAft>
                <a:spcPts val="0"/>
              </a:spcAft>
              <a:buSzPts val="5200"/>
              <a:buNone/>
              <a:defRPr sz="5200"/>
            </a:lvl2pPr>
            <a:lvl3pPr lvl="2" rtl="0" algn="ctr">
              <a:spcBef>
                <a:spcPts val="0"/>
              </a:spcBef>
              <a:spcAft>
                <a:spcPts val="0"/>
              </a:spcAft>
              <a:buSzPts val="5200"/>
              <a:buNone/>
              <a:defRPr sz="5200"/>
            </a:lvl3pPr>
            <a:lvl4pPr lvl="3" rtl="0" algn="ctr">
              <a:spcBef>
                <a:spcPts val="0"/>
              </a:spcBef>
              <a:spcAft>
                <a:spcPts val="0"/>
              </a:spcAft>
              <a:buSzPts val="5200"/>
              <a:buNone/>
              <a:defRPr sz="5200"/>
            </a:lvl4pPr>
            <a:lvl5pPr lvl="4" rtl="0" algn="ctr">
              <a:spcBef>
                <a:spcPts val="0"/>
              </a:spcBef>
              <a:spcAft>
                <a:spcPts val="0"/>
              </a:spcAft>
              <a:buSzPts val="5200"/>
              <a:buNone/>
              <a:defRPr sz="5200"/>
            </a:lvl5pPr>
            <a:lvl6pPr lvl="5" rtl="0" algn="ctr">
              <a:spcBef>
                <a:spcPts val="0"/>
              </a:spcBef>
              <a:spcAft>
                <a:spcPts val="0"/>
              </a:spcAft>
              <a:buSzPts val="5200"/>
              <a:buNone/>
              <a:defRPr sz="5200"/>
            </a:lvl6pPr>
            <a:lvl7pPr lvl="6" rtl="0" algn="ctr">
              <a:spcBef>
                <a:spcPts val="0"/>
              </a:spcBef>
              <a:spcAft>
                <a:spcPts val="0"/>
              </a:spcAft>
              <a:buSzPts val="5200"/>
              <a:buNone/>
              <a:defRPr sz="5200"/>
            </a:lvl7pPr>
            <a:lvl8pPr lvl="7" rtl="0" algn="ctr">
              <a:spcBef>
                <a:spcPts val="0"/>
              </a:spcBef>
              <a:spcAft>
                <a:spcPts val="0"/>
              </a:spcAft>
              <a:buSzPts val="5200"/>
              <a:buNone/>
              <a:defRPr sz="5200"/>
            </a:lvl8pPr>
            <a:lvl9pPr lvl="8" rtl="0" algn="ctr">
              <a:spcBef>
                <a:spcPts val="0"/>
              </a:spcBef>
              <a:spcAft>
                <a:spcPts val="0"/>
              </a:spcAft>
              <a:buSzPts val="5200"/>
              <a:buNone/>
              <a:defRPr sz="5200"/>
            </a:lvl9pPr>
          </a:lstStyle>
          <a:p/>
        </p:txBody>
      </p:sp>
      <p:sp>
        <p:nvSpPr>
          <p:cNvPr id="93" name="Google Shape;93;p21"/>
          <p:cNvSpPr txBox="1"/>
          <p:nvPr>
            <p:ph idx="1" type="subTitle"/>
          </p:nvPr>
        </p:nvSpPr>
        <p:spPr>
          <a:xfrm>
            <a:off x="623400" y="3999075"/>
            <a:ext cx="5883600" cy="59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800"/>
              <a:buNone/>
              <a:defRPr b="1" sz="2800"/>
            </a:lvl1pPr>
            <a:lvl2pPr lvl="1" rtl="0" algn="ctr">
              <a:lnSpc>
                <a:spcPct val="100000"/>
              </a:lnSpc>
              <a:spcBef>
                <a:spcPts val="0"/>
              </a:spcBef>
              <a:spcAft>
                <a:spcPts val="0"/>
              </a:spcAft>
              <a:buSzPts val="2800"/>
              <a:buNone/>
              <a:defRPr b="1" sz="2800"/>
            </a:lvl2pPr>
            <a:lvl3pPr lvl="2" rtl="0" algn="ctr">
              <a:lnSpc>
                <a:spcPct val="100000"/>
              </a:lnSpc>
              <a:spcBef>
                <a:spcPts val="0"/>
              </a:spcBef>
              <a:spcAft>
                <a:spcPts val="0"/>
              </a:spcAft>
              <a:buSzPts val="2800"/>
              <a:buNone/>
              <a:defRPr b="1" sz="2800"/>
            </a:lvl3pPr>
            <a:lvl4pPr lvl="3" rtl="0" algn="ctr">
              <a:lnSpc>
                <a:spcPct val="100000"/>
              </a:lnSpc>
              <a:spcBef>
                <a:spcPts val="0"/>
              </a:spcBef>
              <a:spcAft>
                <a:spcPts val="0"/>
              </a:spcAft>
              <a:buSzPts val="2800"/>
              <a:buNone/>
              <a:defRPr b="1" sz="2800"/>
            </a:lvl4pPr>
            <a:lvl5pPr lvl="4" rtl="0" algn="ctr">
              <a:lnSpc>
                <a:spcPct val="100000"/>
              </a:lnSpc>
              <a:spcBef>
                <a:spcPts val="0"/>
              </a:spcBef>
              <a:spcAft>
                <a:spcPts val="0"/>
              </a:spcAft>
              <a:buSzPts val="2800"/>
              <a:buNone/>
              <a:defRPr b="1" sz="2800"/>
            </a:lvl5pPr>
            <a:lvl6pPr lvl="5" rtl="0" algn="ctr">
              <a:lnSpc>
                <a:spcPct val="100000"/>
              </a:lnSpc>
              <a:spcBef>
                <a:spcPts val="0"/>
              </a:spcBef>
              <a:spcAft>
                <a:spcPts val="0"/>
              </a:spcAft>
              <a:buSzPts val="2800"/>
              <a:buNone/>
              <a:defRPr b="1" sz="2800"/>
            </a:lvl6pPr>
            <a:lvl7pPr lvl="6" rtl="0" algn="ctr">
              <a:lnSpc>
                <a:spcPct val="100000"/>
              </a:lnSpc>
              <a:spcBef>
                <a:spcPts val="0"/>
              </a:spcBef>
              <a:spcAft>
                <a:spcPts val="0"/>
              </a:spcAft>
              <a:buSzPts val="2800"/>
              <a:buNone/>
              <a:defRPr b="1" sz="2800"/>
            </a:lvl7pPr>
            <a:lvl8pPr lvl="7" rtl="0" algn="ctr">
              <a:lnSpc>
                <a:spcPct val="100000"/>
              </a:lnSpc>
              <a:spcBef>
                <a:spcPts val="0"/>
              </a:spcBef>
              <a:spcAft>
                <a:spcPts val="0"/>
              </a:spcAft>
              <a:buSzPts val="2800"/>
              <a:buNone/>
              <a:defRPr b="1" sz="2800"/>
            </a:lvl8pPr>
            <a:lvl9pPr lvl="8" rtl="0" algn="ctr">
              <a:lnSpc>
                <a:spcPct val="100000"/>
              </a:lnSpc>
              <a:spcBef>
                <a:spcPts val="0"/>
              </a:spcBef>
              <a:spcAft>
                <a:spcPts val="0"/>
              </a:spcAft>
              <a:buSzPts val="2800"/>
              <a:buNone/>
              <a:defRPr b="1" sz="2800"/>
            </a:lvl9pPr>
          </a:lstStyle>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4" name="Shape 94"/>
        <p:cNvGrpSpPr/>
        <p:nvPr/>
      </p:nvGrpSpPr>
      <p:grpSpPr>
        <a:xfrm>
          <a:off x="0" y="0"/>
          <a:ext cx="0" cy="0"/>
          <a:chOff x="0" y="0"/>
          <a:chExt cx="0" cy="0"/>
        </a:xfrm>
      </p:grpSpPr>
      <p:pic>
        <p:nvPicPr>
          <p:cNvPr id="95" name="Google Shape;95;p22"/>
          <p:cNvPicPr preferRelativeResize="0"/>
          <p:nvPr/>
        </p:nvPicPr>
        <p:blipFill rotWithShape="1">
          <a:blip r:embed="rId2">
            <a:alphaModFix/>
          </a:blip>
          <a:srcRect b="0" l="14944" r="0" t="0"/>
          <a:stretch/>
        </p:blipFill>
        <p:spPr>
          <a:xfrm>
            <a:off x="0" y="3423675"/>
            <a:ext cx="6276205" cy="1492950"/>
          </a:xfrm>
          <a:prstGeom prst="rect">
            <a:avLst/>
          </a:prstGeom>
          <a:noFill/>
          <a:ln>
            <a:noFill/>
          </a:ln>
        </p:spPr>
      </p:pic>
      <p:sp>
        <p:nvSpPr>
          <p:cNvPr id="96" name="Google Shape;96;p22"/>
          <p:cNvSpPr txBox="1"/>
          <p:nvPr>
            <p:ph idx="1" type="body"/>
          </p:nvPr>
        </p:nvSpPr>
        <p:spPr>
          <a:xfrm>
            <a:off x="330050" y="3735275"/>
            <a:ext cx="4389000" cy="834600"/>
          </a:xfrm>
          <a:prstGeom prst="rect">
            <a:avLst/>
          </a:prstGeom>
        </p:spPr>
        <p:txBody>
          <a:bodyPr anchorCtr="0" anchor="ctr" bIns="91425" lIns="91425" spcFirstLastPara="1" rIns="91425" wrap="square" tIns="91425">
            <a:noAutofit/>
          </a:bodyPr>
          <a:lstStyle>
            <a:lvl1pPr indent="-228600" lvl="0" marL="457200" rtl="0">
              <a:lnSpc>
                <a:spcPct val="100000"/>
              </a:lnSpc>
              <a:spcBef>
                <a:spcPts val="0"/>
              </a:spcBef>
              <a:spcAft>
                <a:spcPts val="0"/>
              </a:spcAft>
              <a:buClr>
                <a:schemeClr val="dk1"/>
              </a:buClr>
              <a:buSzPts val="3700"/>
              <a:buFont typeface="Oxygen"/>
              <a:buNone/>
              <a:defRPr b="1" sz="3700">
                <a:solidFill>
                  <a:schemeClr val="dk1"/>
                </a:solidFill>
                <a:latin typeface="Oxygen"/>
                <a:ea typeface="Oxygen"/>
                <a:cs typeface="Oxygen"/>
                <a:sym typeface="Oxygen"/>
              </a:defRPr>
            </a:lvl1pPr>
          </a:lstStyle>
          <a:p/>
        </p:txBody>
      </p:sp>
      <p:sp>
        <p:nvSpPr>
          <p:cNvPr id="97" name="Google Shape;97;p22"/>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98" name="Shape 98"/>
        <p:cNvGrpSpPr/>
        <p:nvPr/>
      </p:nvGrpSpPr>
      <p:grpSpPr>
        <a:xfrm>
          <a:off x="0" y="0"/>
          <a:ext cx="0" cy="0"/>
          <a:chOff x="0" y="0"/>
          <a:chExt cx="0" cy="0"/>
        </a:xfrm>
      </p:grpSpPr>
      <p:pic>
        <p:nvPicPr>
          <p:cNvPr id="99" name="Google Shape;99;p23"/>
          <p:cNvPicPr preferRelativeResize="0"/>
          <p:nvPr/>
        </p:nvPicPr>
        <p:blipFill>
          <a:blip r:embed="rId2">
            <a:alphaModFix/>
          </a:blip>
          <a:stretch>
            <a:fillRect/>
          </a:stretch>
        </p:blipFill>
        <p:spPr>
          <a:xfrm>
            <a:off x="0" y="0"/>
            <a:ext cx="9144000" cy="5143500"/>
          </a:xfrm>
          <a:prstGeom prst="rect">
            <a:avLst/>
          </a:prstGeom>
          <a:noFill/>
          <a:ln>
            <a:noFill/>
          </a:ln>
        </p:spPr>
      </p:pic>
      <p:sp>
        <p:nvSpPr>
          <p:cNvPr id="100" name="Google Shape;100;p23"/>
          <p:cNvSpPr txBox="1"/>
          <p:nvPr>
            <p:ph hasCustomPrompt="1" type="title"/>
          </p:nvPr>
        </p:nvSpPr>
        <p:spPr>
          <a:xfrm>
            <a:off x="623400" y="1791050"/>
            <a:ext cx="5546700" cy="2525700"/>
          </a:xfrm>
          <a:prstGeom prst="rect">
            <a:avLst/>
          </a:prstGeom>
        </p:spPr>
        <p:txBody>
          <a:bodyPr anchorCtr="0" anchor="b" bIns="91425" lIns="91425" spcFirstLastPara="1" rIns="91425" wrap="square" tIns="91425">
            <a:noAutofit/>
          </a:bodyPr>
          <a:lstStyle>
            <a:lvl1pPr lvl="0" rtl="0">
              <a:spcBef>
                <a:spcPts val="0"/>
              </a:spcBef>
              <a:spcAft>
                <a:spcPts val="0"/>
              </a:spcAft>
              <a:buSzPts val="15900"/>
              <a:buFont typeface="Oxygen"/>
              <a:buNone/>
              <a:defRPr sz="15900">
                <a:latin typeface="Oxygen"/>
                <a:ea typeface="Oxygen"/>
                <a:cs typeface="Oxygen"/>
                <a:sym typeface="Oxygen"/>
              </a:defRPr>
            </a:lvl1pPr>
            <a:lvl2pPr lvl="1" rtl="0">
              <a:spcBef>
                <a:spcPts val="0"/>
              </a:spcBef>
              <a:spcAft>
                <a:spcPts val="0"/>
              </a:spcAft>
              <a:buSzPts val="14800"/>
              <a:buNone/>
              <a:defRPr sz="14800"/>
            </a:lvl2pPr>
            <a:lvl3pPr lvl="2" rtl="0">
              <a:spcBef>
                <a:spcPts val="0"/>
              </a:spcBef>
              <a:spcAft>
                <a:spcPts val="0"/>
              </a:spcAft>
              <a:buSzPts val="14800"/>
              <a:buNone/>
              <a:defRPr sz="14800"/>
            </a:lvl3pPr>
            <a:lvl4pPr lvl="3" rtl="0">
              <a:spcBef>
                <a:spcPts val="0"/>
              </a:spcBef>
              <a:spcAft>
                <a:spcPts val="0"/>
              </a:spcAft>
              <a:buSzPts val="14800"/>
              <a:buNone/>
              <a:defRPr sz="14800"/>
            </a:lvl4pPr>
            <a:lvl5pPr lvl="4" rtl="0">
              <a:spcBef>
                <a:spcPts val="0"/>
              </a:spcBef>
              <a:spcAft>
                <a:spcPts val="0"/>
              </a:spcAft>
              <a:buSzPts val="14800"/>
              <a:buNone/>
              <a:defRPr sz="14800"/>
            </a:lvl5pPr>
            <a:lvl6pPr lvl="5" rtl="0">
              <a:spcBef>
                <a:spcPts val="0"/>
              </a:spcBef>
              <a:spcAft>
                <a:spcPts val="0"/>
              </a:spcAft>
              <a:buSzPts val="14800"/>
              <a:buNone/>
              <a:defRPr sz="14800"/>
            </a:lvl6pPr>
            <a:lvl7pPr lvl="6" rtl="0">
              <a:spcBef>
                <a:spcPts val="0"/>
              </a:spcBef>
              <a:spcAft>
                <a:spcPts val="0"/>
              </a:spcAft>
              <a:buSzPts val="14800"/>
              <a:buNone/>
              <a:defRPr sz="14800"/>
            </a:lvl7pPr>
            <a:lvl8pPr lvl="7" rtl="0">
              <a:spcBef>
                <a:spcPts val="0"/>
              </a:spcBef>
              <a:spcAft>
                <a:spcPts val="0"/>
              </a:spcAft>
              <a:buSzPts val="14800"/>
              <a:buNone/>
              <a:defRPr sz="14800"/>
            </a:lvl8pPr>
            <a:lvl9pPr lvl="8" rtl="0">
              <a:spcBef>
                <a:spcPts val="0"/>
              </a:spcBef>
              <a:spcAft>
                <a:spcPts val="0"/>
              </a:spcAft>
              <a:buSzPts val="14800"/>
              <a:buNone/>
              <a:defRPr sz="14800"/>
            </a:lvl9pPr>
          </a:lstStyle>
          <a:p>
            <a:r>
              <a:t>xx%</a:t>
            </a:r>
          </a:p>
        </p:txBody>
      </p:sp>
      <p:sp>
        <p:nvSpPr>
          <p:cNvPr id="101" name="Google Shape;101;p23"/>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sp>
        <p:nvSpPr>
          <p:cNvPr id="102" name="Google Shape;102;p23"/>
          <p:cNvSpPr txBox="1"/>
          <p:nvPr>
            <p:ph idx="1" type="subTitle"/>
          </p:nvPr>
        </p:nvSpPr>
        <p:spPr>
          <a:xfrm>
            <a:off x="623400" y="3999075"/>
            <a:ext cx="5546700" cy="5979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2700"/>
              <a:buNone/>
              <a:defRPr sz="2700"/>
            </a:lvl1pPr>
            <a:lvl2pPr lvl="1" rtl="0" algn="ctr">
              <a:lnSpc>
                <a:spcPct val="100000"/>
              </a:lnSpc>
              <a:spcBef>
                <a:spcPts val="0"/>
              </a:spcBef>
              <a:spcAft>
                <a:spcPts val="0"/>
              </a:spcAft>
              <a:buSzPts val="2800"/>
              <a:buNone/>
              <a:defRPr sz="2800"/>
            </a:lvl2pPr>
            <a:lvl3pPr lvl="2" rtl="0" algn="ctr">
              <a:lnSpc>
                <a:spcPct val="100000"/>
              </a:lnSpc>
              <a:spcBef>
                <a:spcPts val="0"/>
              </a:spcBef>
              <a:spcAft>
                <a:spcPts val="0"/>
              </a:spcAft>
              <a:buSzPts val="2800"/>
              <a:buNone/>
              <a:defRPr sz="2800"/>
            </a:lvl3pPr>
            <a:lvl4pPr lvl="3" rtl="0" algn="ctr">
              <a:lnSpc>
                <a:spcPct val="100000"/>
              </a:lnSpc>
              <a:spcBef>
                <a:spcPts val="0"/>
              </a:spcBef>
              <a:spcAft>
                <a:spcPts val="0"/>
              </a:spcAft>
              <a:buSzPts val="2800"/>
              <a:buNone/>
              <a:defRPr sz="2800"/>
            </a:lvl4pPr>
            <a:lvl5pPr lvl="4" rtl="0" algn="ctr">
              <a:lnSpc>
                <a:spcPct val="100000"/>
              </a:lnSpc>
              <a:spcBef>
                <a:spcPts val="0"/>
              </a:spcBef>
              <a:spcAft>
                <a:spcPts val="0"/>
              </a:spcAft>
              <a:buSzPts val="2800"/>
              <a:buNone/>
              <a:defRPr sz="2800"/>
            </a:lvl5pPr>
            <a:lvl6pPr lvl="5" rtl="0" algn="ctr">
              <a:lnSpc>
                <a:spcPct val="100000"/>
              </a:lnSpc>
              <a:spcBef>
                <a:spcPts val="0"/>
              </a:spcBef>
              <a:spcAft>
                <a:spcPts val="0"/>
              </a:spcAft>
              <a:buSzPts val="2800"/>
              <a:buNone/>
              <a:defRPr sz="2800"/>
            </a:lvl6pPr>
            <a:lvl7pPr lvl="6" rtl="0" algn="ctr">
              <a:lnSpc>
                <a:spcPct val="100000"/>
              </a:lnSpc>
              <a:spcBef>
                <a:spcPts val="0"/>
              </a:spcBef>
              <a:spcAft>
                <a:spcPts val="0"/>
              </a:spcAft>
              <a:buSzPts val="2800"/>
              <a:buNone/>
              <a:defRPr sz="2800"/>
            </a:lvl7pPr>
            <a:lvl8pPr lvl="7" rtl="0" algn="ctr">
              <a:lnSpc>
                <a:spcPct val="100000"/>
              </a:lnSpc>
              <a:spcBef>
                <a:spcPts val="0"/>
              </a:spcBef>
              <a:spcAft>
                <a:spcPts val="0"/>
              </a:spcAft>
              <a:buSzPts val="2800"/>
              <a:buNone/>
              <a:defRPr sz="2800"/>
            </a:lvl8pPr>
            <a:lvl9pPr lvl="8" rtl="0" algn="ctr">
              <a:lnSpc>
                <a:spcPct val="100000"/>
              </a:lnSpc>
              <a:spcBef>
                <a:spcPts val="0"/>
              </a:spcBef>
              <a:spcAft>
                <a:spcPts val="0"/>
              </a:spcAft>
              <a:buSzPts val="2800"/>
              <a:buNone/>
              <a:defRPr sz="2800"/>
            </a:lvl9pPr>
          </a:lstStyle>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03" name="Shape 103"/>
        <p:cNvGrpSpPr/>
        <p:nvPr/>
      </p:nvGrpSpPr>
      <p:grpSpPr>
        <a:xfrm>
          <a:off x="0" y="0"/>
          <a:ext cx="0" cy="0"/>
          <a:chOff x="0" y="0"/>
          <a:chExt cx="0" cy="0"/>
        </a:xfrm>
      </p:grpSpPr>
      <p:sp>
        <p:nvSpPr>
          <p:cNvPr id="104" name="Google Shape;104;p24"/>
          <p:cNvSpPr txBox="1"/>
          <p:nvPr>
            <p:ph idx="12" type="sldNum"/>
          </p:nvPr>
        </p:nvSpPr>
        <p:spPr>
          <a:xfrm>
            <a:off x="8520908" y="51417"/>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en"/>
              <a:t>‹#›</a:t>
            </a:fld>
            <a:endParaRPr/>
          </a:p>
        </p:txBody>
      </p:sp>
      <p:pic>
        <p:nvPicPr>
          <p:cNvPr id="105" name="Google Shape;105;p24"/>
          <p:cNvPicPr preferRelativeResize="0"/>
          <p:nvPr/>
        </p:nvPicPr>
        <p:blipFill>
          <a:blip r:embed="rId2">
            <a:alphaModFix/>
          </a:blip>
          <a:stretch>
            <a:fillRect/>
          </a:stretch>
        </p:blipFill>
        <p:spPr>
          <a:xfrm>
            <a:off x="0" y="0"/>
            <a:ext cx="9144000" cy="5143500"/>
          </a:xfrm>
          <a:prstGeom prst="rect">
            <a:avLst/>
          </a:prstGeom>
          <a:noFill/>
          <a:ln>
            <a:noFill/>
          </a:ln>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2" Type="http://schemas.openxmlformats.org/officeDocument/2006/relationships/theme" Target="../theme/theme2.xml"/><Relationship Id="rId9" Type="http://schemas.openxmlformats.org/officeDocument/2006/relationships/slideLayout" Target="../slideLayouts/slideLayout20.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0" name="Shape 50"/>
        <p:cNvGrpSpPr/>
        <p:nvPr/>
      </p:nvGrpSpPr>
      <p:grpSpPr>
        <a:xfrm>
          <a:off x="0" y="0"/>
          <a:ext cx="0" cy="0"/>
          <a:chOff x="0" y="0"/>
          <a:chExt cx="0" cy="0"/>
        </a:xfrm>
      </p:grpSpPr>
      <p:sp>
        <p:nvSpPr>
          <p:cNvPr id="51" name="Google Shape;51;p13"/>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rtl="0">
              <a:spcBef>
                <a:spcPts val="0"/>
              </a:spcBef>
              <a:spcAft>
                <a:spcPts val="0"/>
              </a:spcAft>
              <a:buClr>
                <a:schemeClr val="dk1"/>
              </a:buClr>
              <a:buSzPts val="2800"/>
              <a:buFont typeface="Helvetica Neue"/>
              <a:buNone/>
              <a:defRPr b="1" sz="2800">
                <a:solidFill>
                  <a:schemeClr val="dk1"/>
                </a:solidFill>
                <a:latin typeface="Helvetica Neue"/>
                <a:ea typeface="Helvetica Neue"/>
                <a:cs typeface="Helvetica Neue"/>
                <a:sym typeface="Helvetica Neue"/>
              </a:defRPr>
            </a:lvl1pPr>
            <a:lvl2pPr lvl="1" rtl="0">
              <a:spcBef>
                <a:spcPts val="0"/>
              </a:spcBef>
              <a:spcAft>
                <a:spcPts val="0"/>
              </a:spcAft>
              <a:buClr>
                <a:schemeClr val="dk1"/>
              </a:buClr>
              <a:buSzPts val="2800"/>
              <a:buFont typeface="Oxygen"/>
              <a:buNone/>
              <a:defRPr b="1" sz="2800">
                <a:solidFill>
                  <a:schemeClr val="dk1"/>
                </a:solidFill>
                <a:latin typeface="Oxygen"/>
                <a:ea typeface="Oxygen"/>
                <a:cs typeface="Oxygen"/>
                <a:sym typeface="Oxygen"/>
              </a:defRPr>
            </a:lvl2pPr>
            <a:lvl3pPr lvl="2" rtl="0">
              <a:spcBef>
                <a:spcPts val="0"/>
              </a:spcBef>
              <a:spcAft>
                <a:spcPts val="0"/>
              </a:spcAft>
              <a:buClr>
                <a:schemeClr val="dk1"/>
              </a:buClr>
              <a:buSzPts val="2800"/>
              <a:buFont typeface="Oxygen"/>
              <a:buNone/>
              <a:defRPr b="1" sz="2800">
                <a:solidFill>
                  <a:schemeClr val="dk1"/>
                </a:solidFill>
                <a:latin typeface="Oxygen"/>
                <a:ea typeface="Oxygen"/>
                <a:cs typeface="Oxygen"/>
                <a:sym typeface="Oxygen"/>
              </a:defRPr>
            </a:lvl3pPr>
            <a:lvl4pPr lvl="3" rtl="0">
              <a:spcBef>
                <a:spcPts val="0"/>
              </a:spcBef>
              <a:spcAft>
                <a:spcPts val="0"/>
              </a:spcAft>
              <a:buClr>
                <a:schemeClr val="dk1"/>
              </a:buClr>
              <a:buSzPts val="2800"/>
              <a:buFont typeface="Oxygen"/>
              <a:buNone/>
              <a:defRPr b="1" sz="2800">
                <a:solidFill>
                  <a:schemeClr val="dk1"/>
                </a:solidFill>
                <a:latin typeface="Oxygen"/>
                <a:ea typeface="Oxygen"/>
                <a:cs typeface="Oxygen"/>
                <a:sym typeface="Oxygen"/>
              </a:defRPr>
            </a:lvl4pPr>
            <a:lvl5pPr lvl="4" rtl="0">
              <a:spcBef>
                <a:spcPts val="0"/>
              </a:spcBef>
              <a:spcAft>
                <a:spcPts val="0"/>
              </a:spcAft>
              <a:buClr>
                <a:schemeClr val="dk1"/>
              </a:buClr>
              <a:buSzPts val="2800"/>
              <a:buFont typeface="Oxygen"/>
              <a:buNone/>
              <a:defRPr b="1" sz="2800">
                <a:solidFill>
                  <a:schemeClr val="dk1"/>
                </a:solidFill>
                <a:latin typeface="Oxygen"/>
                <a:ea typeface="Oxygen"/>
                <a:cs typeface="Oxygen"/>
                <a:sym typeface="Oxygen"/>
              </a:defRPr>
            </a:lvl5pPr>
            <a:lvl6pPr lvl="5" rtl="0">
              <a:spcBef>
                <a:spcPts val="0"/>
              </a:spcBef>
              <a:spcAft>
                <a:spcPts val="0"/>
              </a:spcAft>
              <a:buClr>
                <a:schemeClr val="dk1"/>
              </a:buClr>
              <a:buSzPts val="2800"/>
              <a:buFont typeface="Oxygen"/>
              <a:buNone/>
              <a:defRPr b="1" sz="2800">
                <a:solidFill>
                  <a:schemeClr val="dk1"/>
                </a:solidFill>
                <a:latin typeface="Oxygen"/>
                <a:ea typeface="Oxygen"/>
                <a:cs typeface="Oxygen"/>
                <a:sym typeface="Oxygen"/>
              </a:defRPr>
            </a:lvl6pPr>
            <a:lvl7pPr lvl="6" rtl="0">
              <a:spcBef>
                <a:spcPts val="0"/>
              </a:spcBef>
              <a:spcAft>
                <a:spcPts val="0"/>
              </a:spcAft>
              <a:buClr>
                <a:schemeClr val="dk1"/>
              </a:buClr>
              <a:buSzPts val="2800"/>
              <a:buFont typeface="Oxygen"/>
              <a:buNone/>
              <a:defRPr b="1" sz="2800">
                <a:solidFill>
                  <a:schemeClr val="dk1"/>
                </a:solidFill>
                <a:latin typeface="Oxygen"/>
                <a:ea typeface="Oxygen"/>
                <a:cs typeface="Oxygen"/>
                <a:sym typeface="Oxygen"/>
              </a:defRPr>
            </a:lvl7pPr>
            <a:lvl8pPr lvl="7" rtl="0">
              <a:spcBef>
                <a:spcPts val="0"/>
              </a:spcBef>
              <a:spcAft>
                <a:spcPts val="0"/>
              </a:spcAft>
              <a:buClr>
                <a:schemeClr val="dk1"/>
              </a:buClr>
              <a:buSzPts val="2800"/>
              <a:buFont typeface="Oxygen"/>
              <a:buNone/>
              <a:defRPr b="1" sz="2800">
                <a:solidFill>
                  <a:schemeClr val="dk1"/>
                </a:solidFill>
                <a:latin typeface="Oxygen"/>
                <a:ea typeface="Oxygen"/>
                <a:cs typeface="Oxygen"/>
                <a:sym typeface="Oxygen"/>
              </a:defRPr>
            </a:lvl8pPr>
            <a:lvl9pPr lvl="8" rtl="0">
              <a:spcBef>
                <a:spcPts val="0"/>
              </a:spcBef>
              <a:spcAft>
                <a:spcPts val="0"/>
              </a:spcAft>
              <a:buClr>
                <a:schemeClr val="dk1"/>
              </a:buClr>
              <a:buSzPts val="2800"/>
              <a:buFont typeface="Oxygen"/>
              <a:buNone/>
              <a:defRPr b="1" sz="2800">
                <a:solidFill>
                  <a:schemeClr val="dk1"/>
                </a:solidFill>
                <a:latin typeface="Oxygen"/>
                <a:ea typeface="Oxygen"/>
                <a:cs typeface="Oxygen"/>
                <a:sym typeface="Oxygen"/>
              </a:defRPr>
            </a:lvl9pPr>
          </a:lstStyle>
          <a:p/>
        </p:txBody>
      </p:sp>
      <p:sp>
        <p:nvSpPr>
          <p:cNvPr id="52" name="Google Shape;52;p13"/>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42900" lvl="0" marL="457200" rtl="0">
              <a:lnSpc>
                <a:spcPct val="115000"/>
              </a:lnSpc>
              <a:spcBef>
                <a:spcPts val="0"/>
              </a:spcBef>
              <a:spcAft>
                <a:spcPts val="0"/>
              </a:spcAft>
              <a:buClr>
                <a:schemeClr val="dk2"/>
              </a:buClr>
              <a:buSzPts val="1800"/>
              <a:buFont typeface="Lato"/>
              <a:buChar char="●"/>
              <a:defRPr sz="1800">
                <a:solidFill>
                  <a:schemeClr val="dk2"/>
                </a:solidFill>
                <a:latin typeface="Lato"/>
                <a:ea typeface="Lato"/>
                <a:cs typeface="Lato"/>
                <a:sym typeface="Lato"/>
              </a:defRPr>
            </a:lvl1pPr>
            <a:lvl2pPr indent="-317500" lvl="1" marL="914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2pPr>
            <a:lvl3pPr indent="-317500" lvl="2" marL="1371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3pPr>
            <a:lvl4pPr indent="-317500" lvl="3" marL="18288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4pPr>
            <a:lvl5pPr indent="-317500" lvl="4" marL="22860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5pPr>
            <a:lvl6pPr indent="-317500" lvl="5" marL="27432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6pPr>
            <a:lvl7pPr indent="-317500" lvl="6" marL="32004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7pPr>
            <a:lvl8pPr indent="-317500" lvl="7" marL="3657600" rtl="0">
              <a:lnSpc>
                <a:spcPct val="115000"/>
              </a:lnSpc>
              <a:spcBef>
                <a:spcPts val="1600"/>
              </a:spcBef>
              <a:spcAft>
                <a:spcPts val="0"/>
              </a:spcAft>
              <a:buClr>
                <a:schemeClr val="dk2"/>
              </a:buClr>
              <a:buSzPts val="1400"/>
              <a:buFont typeface="Lato"/>
              <a:buChar char="○"/>
              <a:defRPr>
                <a:solidFill>
                  <a:schemeClr val="dk2"/>
                </a:solidFill>
                <a:latin typeface="Lato"/>
                <a:ea typeface="Lato"/>
                <a:cs typeface="Lato"/>
                <a:sym typeface="Lato"/>
              </a:defRPr>
            </a:lvl8pPr>
            <a:lvl9pPr indent="-317500" lvl="8" marL="4114800" rtl="0">
              <a:lnSpc>
                <a:spcPct val="115000"/>
              </a:lnSpc>
              <a:spcBef>
                <a:spcPts val="1600"/>
              </a:spcBef>
              <a:spcAft>
                <a:spcPts val="1600"/>
              </a:spcAft>
              <a:buClr>
                <a:schemeClr val="dk2"/>
              </a:buClr>
              <a:buSzPts val="1400"/>
              <a:buFont typeface="Lato"/>
              <a:buChar char="■"/>
              <a:defRPr>
                <a:solidFill>
                  <a:schemeClr val="dk2"/>
                </a:solidFill>
                <a:latin typeface="Lato"/>
                <a:ea typeface="Lato"/>
                <a:cs typeface="Lato"/>
                <a:sym typeface="Lato"/>
              </a:defRPr>
            </a:lvl9pPr>
          </a:lstStyle>
          <a:p/>
        </p:txBody>
      </p:sp>
      <p:sp>
        <p:nvSpPr>
          <p:cNvPr id="53" name="Google Shape;53;p13"/>
          <p:cNvSpPr txBox="1"/>
          <p:nvPr>
            <p:ph idx="12" type="sldNum"/>
          </p:nvPr>
        </p:nvSpPr>
        <p:spPr>
          <a:xfrm>
            <a:off x="8520908" y="51417"/>
            <a:ext cx="548700" cy="393600"/>
          </a:xfrm>
          <a:prstGeom prst="rect">
            <a:avLst/>
          </a:prstGeom>
          <a:noFill/>
          <a:ln>
            <a:noFill/>
          </a:ln>
        </p:spPr>
        <p:txBody>
          <a:bodyPr anchorCtr="0" anchor="ctr" bIns="91425" lIns="91425" spcFirstLastPara="1" rIns="91425" wrap="square" tIns="91425">
            <a:noAutofit/>
          </a:bodyPr>
          <a:lstStyle>
            <a:lvl1pPr lvl="0" rtl="0" algn="r">
              <a:buNone/>
              <a:defRPr sz="1000">
                <a:solidFill>
                  <a:schemeClr val="dk2"/>
                </a:solidFill>
                <a:latin typeface="Oxygen"/>
                <a:ea typeface="Oxygen"/>
                <a:cs typeface="Oxygen"/>
                <a:sym typeface="Oxygen"/>
              </a:defRPr>
            </a:lvl1pPr>
            <a:lvl2pPr lvl="1" rtl="0" algn="r">
              <a:buNone/>
              <a:defRPr sz="1000">
                <a:solidFill>
                  <a:schemeClr val="dk2"/>
                </a:solidFill>
                <a:latin typeface="Oxygen"/>
                <a:ea typeface="Oxygen"/>
                <a:cs typeface="Oxygen"/>
                <a:sym typeface="Oxygen"/>
              </a:defRPr>
            </a:lvl2pPr>
            <a:lvl3pPr lvl="2" rtl="0" algn="r">
              <a:buNone/>
              <a:defRPr sz="1000">
                <a:solidFill>
                  <a:schemeClr val="dk2"/>
                </a:solidFill>
                <a:latin typeface="Oxygen"/>
                <a:ea typeface="Oxygen"/>
                <a:cs typeface="Oxygen"/>
                <a:sym typeface="Oxygen"/>
              </a:defRPr>
            </a:lvl3pPr>
            <a:lvl4pPr lvl="3" rtl="0" algn="r">
              <a:buNone/>
              <a:defRPr sz="1000">
                <a:solidFill>
                  <a:schemeClr val="dk2"/>
                </a:solidFill>
                <a:latin typeface="Oxygen"/>
                <a:ea typeface="Oxygen"/>
                <a:cs typeface="Oxygen"/>
                <a:sym typeface="Oxygen"/>
              </a:defRPr>
            </a:lvl4pPr>
            <a:lvl5pPr lvl="4" rtl="0" algn="r">
              <a:buNone/>
              <a:defRPr sz="1000">
                <a:solidFill>
                  <a:schemeClr val="dk2"/>
                </a:solidFill>
                <a:latin typeface="Oxygen"/>
                <a:ea typeface="Oxygen"/>
                <a:cs typeface="Oxygen"/>
                <a:sym typeface="Oxygen"/>
              </a:defRPr>
            </a:lvl5pPr>
            <a:lvl6pPr lvl="5" rtl="0" algn="r">
              <a:buNone/>
              <a:defRPr sz="1000">
                <a:solidFill>
                  <a:schemeClr val="dk2"/>
                </a:solidFill>
                <a:latin typeface="Oxygen"/>
                <a:ea typeface="Oxygen"/>
                <a:cs typeface="Oxygen"/>
                <a:sym typeface="Oxygen"/>
              </a:defRPr>
            </a:lvl6pPr>
            <a:lvl7pPr lvl="6" rtl="0" algn="r">
              <a:buNone/>
              <a:defRPr sz="1000">
                <a:solidFill>
                  <a:schemeClr val="dk2"/>
                </a:solidFill>
                <a:latin typeface="Oxygen"/>
                <a:ea typeface="Oxygen"/>
                <a:cs typeface="Oxygen"/>
                <a:sym typeface="Oxygen"/>
              </a:defRPr>
            </a:lvl7pPr>
            <a:lvl8pPr lvl="7" rtl="0" algn="r">
              <a:buNone/>
              <a:defRPr sz="1000">
                <a:solidFill>
                  <a:schemeClr val="dk2"/>
                </a:solidFill>
                <a:latin typeface="Oxygen"/>
                <a:ea typeface="Oxygen"/>
                <a:cs typeface="Oxygen"/>
                <a:sym typeface="Oxygen"/>
              </a:defRPr>
            </a:lvl8pPr>
            <a:lvl9pPr lvl="8" rtl="0" algn="r">
              <a:buNone/>
              <a:defRPr sz="1000">
                <a:solidFill>
                  <a:schemeClr val="dk2"/>
                </a:solidFill>
                <a:latin typeface="Oxygen"/>
                <a:ea typeface="Oxygen"/>
                <a:cs typeface="Oxygen"/>
                <a:sym typeface="Oxygen"/>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59" r:id="rId1"/>
    <p:sldLayoutId id="2147483660" r:id="rId2"/>
    <p:sldLayoutId id="2147483661" r:id="rId3"/>
    <p:sldLayoutId id="2147483662" r:id="rId4"/>
    <p:sldLayoutId id="2147483663" r:id="rId5"/>
    <p:sldLayoutId id="2147483664" r:id="rId6"/>
    <p:sldLayoutId id="2147483665" r:id="rId7"/>
    <p:sldLayoutId id="2147483666" r:id="rId8"/>
    <p:sldLayoutId id="2147483667" r:id="rId9"/>
    <p:sldLayoutId id="2147483668" r:id="rId10"/>
    <p:sldLayoutId id="2147483669"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2.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2.xml"/><Relationship Id="rId3" Type="http://schemas.openxmlformats.org/officeDocument/2006/relationships/image" Target="../media/image10.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13.png"/><Relationship Id="rId5" Type="http://schemas.openxmlformats.org/officeDocument/2006/relationships/image" Target="../media/image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4.xml"/><Relationship Id="rId3" Type="http://schemas.openxmlformats.org/officeDocument/2006/relationships/image" Target="../media/image15.png"/><Relationship Id="rId4" Type="http://schemas.openxmlformats.org/officeDocument/2006/relationships/image" Target="../media/image21.png"/><Relationship Id="rId5" Type="http://schemas.openxmlformats.org/officeDocument/2006/relationships/image" Target="../media/image18.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5.xml"/><Relationship Id="rId3" Type="http://schemas.openxmlformats.org/officeDocument/2006/relationships/image" Target="../media/image2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6.xml"/><Relationship Id="rId3" Type="http://schemas.openxmlformats.org/officeDocument/2006/relationships/image" Target="../media/image2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7.xml"/><Relationship Id="rId3" Type="http://schemas.openxmlformats.org/officeDocument/2006/relationships/image" Target="../media/image20.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8.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19.xml"/><Relationship Id="rId3" Type="http://schemas.openxmlformats.org/officeDocument/2006/relationships/image" Target="../media/image1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0.xml"/><Relationship Id="rId3" Type="http://schemas.openxmlformats.org/officeDocument/2006/relationships/image" Target="../media/image16.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2.xml"/><Relationship Id="rId3" Type="http://schemas.openxmlformats.org/officeDocument/2006/relationships/image" Target="../media/image16.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2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4.xml"/><Relationship Id="rId3" Type="http://schemas.openxmlformats.org/officeDocument/2006/relationships/image" Target="../media/image25.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5.xml"/><Relationship Id="rId3" Type="http://schemas.openxmlformats.org/officeDocument/2006/relationships/image" Target="../media/image19.png"/><Relationship Id="rId4" Type="http://schemas.openxmlformats.org/officeDocument/2006/relationships/image" Target="../media/image17.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6.xml"/><Relationship Id="rId3" Type="http://schemas.openxmlformats.org/officeDocument/2006/relationships/image" Target="../media/image26.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27.xml"/><Relationship Id="rId3" Type="http://schemas.openxmlformats.org/officeDocument/2006/relationships/image" Target="../media/image19.png"/><Relationship Id="rId4" Type="http://schemas.openxmlformats.org/officeDocument/2006/relationships/image" Target="../media/image22.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8.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4.xml"/><Relationship Id="rId2" Type="http://schemas.openxmlformats.org/officeDocument/2006/relationships/notesSlide" Target="../notesSlides/notesSlide29.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8.xml"/><Relationship Id="rId2" Type="http://schemas.openxmlformats.org/officeDocument/2006/relationships/notesSlide" Target="../notesSlides/notesSlide3.xml"/><Relationship Id="rId3" Type="http://schemas.openxmlformats.org/officeDocument/2006/relationships/image" Target="../media/image7.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7.xml"/><Relationship Id="rId2" Type="http://schemas.openxmlformats.org/officeDocument/2006/relationships/notesSlide" Target="../notesSlides/notesSlide4.xml"/><Relationship Id="rId3" Type="http://schemas.openxmlformats.org/officeDocument/2006/relationships/image" Target="../media/image7.png"/><Relationship Id="rId4" Type="http://schemas.openxmlformats.org/officeDocument/2006/relationships/image" Target="../media/image11.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6.xml"/><Relationship Id="rId3" Type="http://schemas.openxmlformats.org/officeDocument/2006/relationships/image" Target="../media/image9.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7.xml"/><Relationship Id="rId3" Type="http://schemas.openxmlformats.org/officeDocument/2006/relationships/image" Target="../media/image12.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8.xml"/><Relationship Id="rId3" Type="http://schemas.openxmlformats.org/officeDocument/2006/relationships/image" Target="../media/image1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2.xml"/><Relationship Id="rId2" Type="http://schemas.openxmlformats.org/officeDocument/2006/relationships/notesSlide" Target="../notesSlides/notesSlide9.xml"/><Relationship Id="rId3" Type="http://schemas.openxmlformats.org/officeDocument/2006/relationships/image" Target="../media/image1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9" name="Shape 109"/>
        <p:cNvGrpSpPr/>
        <p:nvPr/>
      </p:nvGrpSpPr>
      <p:grpSpPr>
        <a:xfrm>
          <a:off x="0" y="0"/>
          <a:ext cx="0" cy="0"/>
          <a:chOff x="0" y="0"/>
          <a:chExt cx="0" cy="0"/>
        </a:xfrm>
      </p:grpSpPr>
      <p:sp>
        <p:nvSpPr>
          <p:cNvPr id="110" name="Google Shape;110;p25"/>
          <p:cNvSpPr txBox="1"/>
          <p:nvPr>
            <p:ph type="ctrTitle"/>
          </p:nvPr>
        </p:nvSpPr>
        <p:spPr>
          <a:xfrm>
            <a:off x="623400" y="1985725"/>
            <a:ext cx="74373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sz="4900"/>
              <a:t>Exploration and Exploitation</a:t>
            </a:r>
            <a:endParaRPr sz="4900"/>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34"/>
          <p:cNvSpPr txBox="1"/>
          <p:nvPr>
            <p:ph type="ctrTitle"/>
          </p:nvPr>
        </p:nvSpPr>
        <p:spPr>
          <a:xfrm>
            <a:off x="623400" y="2519125"/>
            <a:ext cx="74664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Modeling</a:t>
            </a:r>
            <a:endParaRPr/>
          </a:p>
        </p:txBody>
      </p:sp>
      <p:sp>
        <p:nvSpPr>
          <p:cNvPr id="172" name="Google Shape;172;p34"/>
          <p:cNvSpPr txBox="1"/>
          <p:nvPr/>
        </p:nvSpPr>
        <p:spPr>
          <a:xfrm>
            <a:off x="553000" y="1884075"/>
            <a:ext cx="3806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latin typeface="Lato"/>
              <a:ea typeface="Lato"/>
              <a:cs typeface="Lato"/>
              <a:sym typeface="Lato"/>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6" name="Shape 176"/>
        <p:cNvGrpSpPr/>
        <p:nvPr/>
      </p:nvGrpSpPr>
      <p:grpSpPr>
        <a:xfrm>
          <a:off x="0" y="0"/>
          <a:ext cx="0" cy="0"/>
          <a:chOff x="0" y="0"/>
          <a:chExt cx="0" cy="0"/>
        </a:xfrm>
      </p:grpSpPr>
      <p:sp>
        <p:nvSpPr>
          <p:cNvPr id="177" name="Google Shape;177;p35"/>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Experimental Setup</a:t>
            </a:r>
            <a:endParaRPr/>
          </a:p>
        </p:txBody>
      </p:sp>
      <p:sp>
        <p:nvSpPr>
          <p:cNvPr id="178" name="Google Shape;178;p35"/>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a:t>Four-armed bandit </a:t>
            </a:r>
            <a:r>
              <a:rPr lang="en"/>
              <a:t>(Jepma &amp; Nieuwenhuis) </a:t>
            </a:r>
            <a:endParaRPr/>
          </a:p>
          <a:p>
            <a:pPr indent="-304800" lvl="1" marL="914400" rtl="0" algn="l">
              <a:lnSpc>
                <a:spcPct val="150000"/>
              </a:lnSpc>
              <a:spcBef>
                <a:spcPts val="0"/>
              </a:spcBef>
              <a:spcAft>
                <a:spcPts val="0"/>
              </a:spcAft>
              <a:buSzPts val="1200"/>
              <a:buChar char="○"/>
            </a:pPr>
            <a:r>
              <a:rPr lang="en"/>
              <a:t>Participants make repeated choices between four slot machines </a:t>
            </a:r>
            <a:endParaRPr/>
          </a:p>
          <a:p>
            <a:pPr indent="-304800" lvl="1" marL="914400" rtl="0" algn="l">
              <a:lnSpc>
                <a:spcPct val="150000"/>
              </a:lnSpc>
              <a:spcBef>
                <a:spcPts val="0"/>
              </a:spcBef>
              <a:spcAft>
                <a:spcPts val="0"/>
              </a:spcAft>
              <a:buSzPts val="1200"/>
              <a:buChar char="○"/>
            </a:pPr>
            <a:r>
              <a:rPr lang="en"/>
              <a:t>Mean payoffs of machines drift gradually and independently</a:t>
            </a:r>
            <a:endParaRPr/>
          </a:p>
          <a:p>
            <a:pPr indent="-304800" lvl="1" marL="914400" rtl="0" algn="l">
              <a:lnSpc>
                <a:spcPct val="150000"/>
              </a:lnSpc>
              <a:spcBef>
                <a:spcPts val="0"/>
              </a:spcBef>
              <a:spcAft>
                <a:spcPts val="0"/>
              </a:spcAft>
              <a:buSzPts val="1200"/>
              <a:buChar char="○"/>
            </a:pPr>
            <a:r>
              <a:rPr lang="en"/>
              <a:t>Earn as many points as possible</a:t>
            </a:r>
            <a:endParaRPr/>
          </a:p>
          <a:p>
            <a:pPr indent="-304800" lvl="1" marL="914400" rtl="0" algn="l">
              <a:lnSpc>
                <a:spcPct val="150000"/>
              </a:lnSpc>
              <a:spcBef>
                <a:spcPts val="0"/>
              </a:spcBef>
              <a:spcAft>
                <a:spcPts val="0"/>
              </a:spcAft>
              <a:buSzPts val="1200"/>
              <a:buChar char="○"/>
            </a:pPr>
            <a:r>
              <a:rPr lang="en"/>
              <a:t>Measure pupil diameter – turn out to be correlated with explorative/exploitative choices</a:t>
            </a:r>
            <a:endParaRPr/>
          </a:p>
          <a:p>
            <a:pPr indent="-304800" lvl="1" marL="914400" rtl="0" algn="l">
              <a:lnSpc>
                <a:spcPct val="150000"/>
              </a:lnSpc>
              <a:spcBef>
                <a:spcPts val="0"/>
              </a:spcBef>
              <a:spcAft>
                <a:spcPts val="0"/>
              </a:spcAft>
              <a:buSzPts val="1200"/>
              <a:buChar char="○"/>
            </a:pPr>
            <a:r>
              <a:rPr b="1" lang="en"/>
              <a:t>Canonical </a:t>
            </a:r>
            <a:r>
              <a:rPr b="1" lang="en"/>
              <a:t>question – to </a:t>
            </a:r>
            <a:r>
              <a:rPr b="1" lang="en"/>
              <a:t> exploit or explore?</a:t>
            </a:r>
            <a:endParaRPr b="1"/>
          </a:p>
          <a:p>
            <a:pPr indent="-330200" lvl="0" marL="457200" rtl="0" algn="l">
              <a:lnSpc>
                <a:spcPct val="150000"/>
              </a:lnSpc>
              <a:spcBef>
                <a:spcPts val="0"/>
              </a:spcBef>
              <a:spcAft>
                <a:spcPts val="0"/>
              </a:spcAft>
              <a:buSzPts val="1600"/>
              <a:buChar char="●"/>
            </a:pPr>
            <a:r>
              <a:rPr lang="en"/>
              <a:t>Our </a:t>
            </a:r>
            <a:r>
              <a:rPr lang="en"/>
              <a:t>implementation</a:t>
            </a:r>
            <a:endParaRPr/>
          </a:p>
          <a:p>
            <a:pPr indent="-304800" lvl="1" marL="914400" rtl="0" algn="l">
              <a:lnSpc>
                <a:spcPct val="150000"/>
              </a:lnSpc>
              <a:spcBef>
                <a:spcPts val="0"/>
              </a:spcBef>
              <a:spcAft>
                <a:spcPts val="0"/>
              </a:spcAft>
              <a:buSzPts val="1200"/>
              <a:buChar char="○"/>
            </a:pPr>
            <a:r>
              <a:rPr i="1" lang="en"/>
              <a:t>Fixed </a:t>
            </a:r>
            <a:r>
              <a:rPr lang="en"/>
              <a:t>r</a:t>
            </a:r>
            <a:r>
              <a:rPr lang="en"/>
              <a:t>eward probabilities of 20%, 40%, 60%, 80%</a:t>
            </a:r>
            <a:endParaRPr/>
          </a:p>
          <a:p>
            <a:pPr indent="-304800" lvl="1" marL="914400" rtl="0" algn="l">
              <a:lnSpc>
                <a:spcPct val="150000"/>
              </a:lnSpc>
              <a:spcBef>
                <a:spcPts val="0"/>
              </a:spcBef>
              <a:spcAft>
                <a:spcPts val="0"/>
              </a:spcAft>
              <a:buSzPts val="1200"/>
              <a:buChar char="○"/>
            </a:pPr>
            <a:r>
              <a:rPr lang="en"/>
              <a:t>Entropy of (softmax) action probabilities as a proxy for pupil diameter</a:t>
            </a:r>
            <a:endParaRPr/>
          </a:p>
          <a:p>
            <a:pPr indent="-304800" lvl="2" marL="1371600" rtl="0" algn="l">
              <a:lnSpc>
                <a:spcPct val="150000"/>
              </a:lnSpc>
              <a:spcBef>
                <a:spcPts val="0"/>
              </a:spcBef>
              <a:spcAft>
                <a:spcPts val="0"/>
              </a:spcAft>
              <a:buSzPts val="1200"/>
              <a:buChar char="■"/>
            </a:pPr>
            <a:r>
              <a:rPr lang="en"/>
              <a:t>I.e. our measure of exploration/exploitation</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2" name="Shape 182"/>
        <p:cNvGrpSpPr/>
        <p:nvPr/>
      </p:nvGrpSpPr>
      <p:grpSpPr>
        <a:xfrm>
          <a:off x="0" y="0"/>
          <a:ext cx="0" cy="0"/>
          <a:chOff x="0" y="0"/>
          <a:chExt cx="0" cy="0"/>
        </a:xfrm>
      </p:grpSpPr>
      <p:sp>
        <p:nvSpPr>
          <p:cNvPr id="183" name="Google Shape;183;p36"/>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Beta-Binomial Conjugacy</a:t>
            </a:r>
            <a:endParaRPr/>
          </a:p>
        </p:txBody>
      </p:sp>
      <p:sp>
        <p:nvSpPr>
          <p:cNvPr id="184" name="Google Shape;184;p36"/>
          <p:cNvSpPr txBox="1"/>
          <p:nvPr>
            <p:ph idx="1" type="body"/>
          </p:nvPr>
        </p:nvSpPr>
        <p:spPr>
          <a:xfrm>
            <a:off x="243200" y="1152425"/>
            <a:ext cx="8520600" cy="3416400"/>
          </a:xfrm>
          <a:prstGeom prst="rect">
            <a:avLst/>
          </a:prstGeom>
        </p:spPr>
        <p:txBody>
          <a:bodyPr anchorCtr="0" anchor="t" bIns="91425" lIns="91425" spcFirstLastPara="1" rIns="91425" wrap="square" tIns="91425">
            <a:noAutofit/>
          </a:bodyPr>
          <a:lstStyle/>
          <a:p>
            <a:pPr indent="0" lvl="0" marL="457200" rtl="0" algn="l">
              <a:lnSpc>
                <a:spcPct val="150000"/>
              </a:lnSpc>
              <a:spcBef>
                <a:spcPts val="0"/>
              </a:spcBef>
              <a:spcAft>
                <a:spcPts val="0"/>
              </a:spcAft>
              <a:buNone/>
            </a:pPr>
            <a:r>
              <a:t/>
            </a:r>
            <a:endParaRPr/>
          </a:p>
          <a:p>
            <a:pPr indent="0" lvl="0" marL="457200" rtl="0" algn="l">
              <a:lnSpc>
                <a:spcPct val="150000"/>
              </a:lnSpc>
              <a:spcBef>
                <a:spcPts val="1600"/>
              </a:spcBef>
              <a:spcAft>
                <a:spcPts val="1600"/>
              </a:spcAft>
              <a:buNone/>
            </a:pPr>
            <a:r>
              <a:t/>
            </a:r>
            <a:endParaRPr/>
          </a:p>
        </p:txBody>
      </p:sp>
      <p:pic>
        <p:nvPicPr>
          <p:cNvPr id="185" name="Google Shape;185;p36"/>
          <p:cNvPicPr preferRelativeResize="0"/>
          <p:nvPr/>
        </p:nvPicPr>
        <p:blipFill>
          <a:blip r:embed="rId3">
            <a:alphaModFix/>
          </a:blip>
          <a:stretch>
            <a:fillRect/>
          </a:stretch>
        </p:blipFill>
        <p:spPr>
          <a:xfrm>
            <a:off x="1718762" y="1297350"/>
            <a:ext cx="5569475" cy="3545775"/>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9" name="Shape 189"/>
        <p:cNvGrpSpPr/>
        <p:nvPr/>
      </p:nvGrpSpPr>
      <p:grpSpPr>
        <a:xfrm>
          <a:off x="0" y="0"/>
          <a:ext cx="0" cy="0"/>
          <a:chOff x="0" y="0"/>
          <a:chExt cx="0" cy="0"/>
        </a:xfrm>
      </p:grpSpPr>
      <p:sp>
        <p:nvSpPr>
          <p:cNvPr id="190" name="Google Shape;190;p37"/>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Entropy Intuition</a:t>
            </a:r>
            <a:endParaRPr/>
          </a:p>
        </p:txBody>
      </p:sp>
      <p:pic>
        <p:nvPicPr>
          <p:cNvPr id="191" name="Google Shape;191;p37"/>
          <p:cNvPicPr preferRelativeResize="0"/>
          <p:nvPr/>
        </p:nvPicPr>
        <p:blipFill>
          <a:blip r:embed="rId3">
            <a:alphaModFix/>
          </a:blip>
          <a:stretch>
            <a:fillRect/>
          </a:stretch>
        </p:blipFill>
        <p:spPr>
          <a:xfrm>
            <a:off x="2542526" y="1152475"/>
            <a:ext cx="4058949" cy="1559425"/>
          </a:xfrm>
          <a:prstGeom prst="rect">
            <a:avLst/>
          </a:prstGeom>
          <a:noFill/>
          <a:ln>
            <a:noFill/>
          </a:ln>
        </p:spPr>
      </p:pic>
      <p:pic>
        <p:nvPicPr>
          <p:cNvPr id="192" name="Google Shape;192;p37"/>
          <p:cNvPicPr preferRelativeResize="0"/>
          <p:nvPr/>
        </p:nvPicPr>
        <p:blipFill rotWithShape="1">
          <a:blip r:embed="rId4">
            <a:alphaModFix/>
          </a:blip>
          <a:srcRect b="6589" l="0" r="0" t="-6589"/>
          <a:stretch/>
        </p:blipFill>
        <p:spPr>
          <a:xfrm>
            <a:off x="0" y="2871550"/>
            <a:ext cx="3780979" cy="2126801"/>
          </a:xfrm>
          <a:prstGeom prst="rect">
            <a:avLst/>
          </a:prstGeom>
          <a:noFill/>
          <a:ln>
            <a:noFill/>
          </a:ln>
        </p:spPr>
      </p:pic>
      <p:pic>
        <p:nvPicPr>
          <p:cNvPr id="193" name="Google Shape;193;p37"/>
          <p:cNvPicPr preferRelativeResize="0"/>
          <p:nvPr/>
        </p:nvPicPr>
        <p:blipFill>
          <a:blip r:embed="rId5">
            <a:alphaModFix/>
          </a:blip>
          <a:stretch>
            <a:fillRect/>
          </a:stretch>
        </p:blipFill>
        <p:spPr>
          <a:xfrm>
            <a:off x="4572004" y="2772975"/>
            <a:ext cx="4321962" cy="2126800"/>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7" name="Shape 197"/>
        <p:cNvGrpSpPr/>
        <p:nvPr/>
      </p:nvGrpSpPr>
      <p:grpSpPr>
        <a:xfrm>
          <a:off x="0" y="0"/>
          <a:ext cx="0" cy="0"/>
          <a:chOff x="0" y="0"/>
          <a:chExt cx="0" cy="0"/>
        </a:xfrm>
      </p:grpSpPr>
      <p:sp>
        <p:nvSpPr>
          <p:cNvPr id="198" name="Google Shape;198;p3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Softmax &amp; Temp Intuition</a:t>
            </a:r>
            <a:endParaRPr/>
          </a:p>
        </p:txBody>
      </p:sp>
      <p:pic>
        <p:nvPicPr>
          <p:cNvPr id="199" name="Google Shape;199;p38"/>
          <p:cNvPicPr preferRelativeResize="0"/>
          <p:nvPr/>
        </p:nvPicPr>
        <p:blipFill>
          <a:blip r:embed="rId3">
            <a:alphaModFix/>
          </a:blip>
          <a:stretch>
            <a:fillRect/>
          </a:stretch>
        </p:blipFill>
        <p:spPr>
          <a:xfrm>
            <a:off x="2967138" y="1220650"/>
            <a:ext cx="3209725" cy="1011900"/>
          </a:xfrm>
          <a:prstGeom prst="rect">
            <a:avLst/>
          </a:prstGeom>
          <a:noFill/>
          <a:ln>
            <a:noFill/>
          </a:ln>
        </p:spPr>
      </p:pic>
      <p:pic>
        <p:nvPicPr>
          <p:cNvPr id="200" name="Google Shape;200;p38"/>
          <p:cNvPicPr preferRelativeResize="0"/>
          <p:nvPr/>
        </p:nvPicPr>
        <p:blipFill>
          <a:blip r:embed="rId4">
            <a:alphaModFix/>
          </a:blip>
          <a:stretch>
            <a:fillRect/>
          </a:stretch>
        </p:blipFill>
        <p:spPr>
          <a:xfrm>
            <a:off x="311700" y="2232550"/>
            <a:ext cx="4012426" cy="2758550"/>
          </a:xfrm>
          <a:prstGeom prst="rect">
            <a:avLst/>
          </a:prstGeom>
          <a:noFill/>
          <a:ln>
            <a:noFill/>
          </a:ln>
        </p:spPr>
      </p:pic>
      <p:pic>
        <p:nvPicPr>
          <p:cNvPr id="201" name="Google Shape;201;p38"/>
          <p:cNvPicPr preferRelativeResize="0"/>
          <p:nvPr/>
        </p:nvPicPr>
        <p:blipFill>
          <a:blip r:embed="rId5">
            <a:alphaModFix/>
          </a:blip>
          <a:stretch>
            <a:fillRect/>
          </a:stretch>
        </p:blipFill>
        <p:spPr>
          <a:xfrm>
            <a:off x="4819875" y="2232551"/>
            <a:ext cx="4012426" cy="2758548"/>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5" name="Shape 205"/>
        <p:cNvGrpSpPr/>
        <p:nvPr/>
      </p:nvGrpSpPr>
      <p:grpSpPr>
        <a:xfrm>
          <a:off x="0" y="0"/>
          <a:ext cx="0" cy="0"/>
          <a:chOff x="0" y="0"/>
          <a:chExt cx="0" cy="0"/>
        </a:xfrm>
      </p:grpSpPr>
      <p:sp>
        <p:nvSpPr>
          <p:cNvPr id="206" name="Google Shape;206;p3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Entropy and Uncertainty Bonus</a:t>
            </a:r>
            <a:endParaRPr/>
          </a:p>
        </p:txBody>
      </p:sp>
      <p:pic>
        <p:nvPicPr>
          <p:cNvPr id="207" name="Google Shape;207;p39"/>
          <p:cNvPicPr preferRelativeResize="0"/>
          <p:nvPr/>
        </p:nvPicPr>
        <p:blipFill>
          <a:blip r:embed="rId3">
            <a:alphaModFix/>
          </a:blip>
          <a:stretch>
            <a:fillRect/>
          </a:stretch>
        </p:blipFill>
        <p:spPr>
          <a:xfrm>
            <a:off x="1891075" y="1152425"/>
            <a:ext cx="5361854" cy="3686275"/>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1" name="Shape 211"/>
        <p:cNvGrpSpPr/>
        <p:nvPr/>
      </p:nvGrpSpPr>
      <p:grpSpPr>
        <a:xfrm>
          <a:off x="0" y="0"/>
          <a:ext cx="0" cy="0"/>
          <a:chOff x="0" y="0"/>
          <a:chExt cx="0" cy="0"/>
        </a:xfrm>
      </p:grpSpPr>
      <p:sp>
        <p:nvSpPr>
          <p:cNvPr id="212" name="Google Shape;212;p4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Visualizing Uncertainty</a:t>
            </a:r>
            <a:endParaRPr/>
          </a:p>
        </p:txBody>
      </p:sp>
      <p:pic>
        <p:nvPicPr>
          <p:cNvPr id="213" name="Google Shape;213;p40"/>
          <p:cNvPicPr preferRelativeResize="0"/>
          <p:nvPr/>
        </p:nvPicPr>
        <p:blipFill>
          <a:blip r:embed="rId3">
            <a:alphaModFix/>
          </a:blip>
          <a:stretch>
            <a:fillRect/>
          </a:stretch>
        </p:blipFill>
        <p:spPr>
          <a:xfrm>
            <a:off x="1891075" y="1152425"/>
            <a:ext cx="5361854" cy="3686275"/>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7" name="Shape 217"/>
        <p:cNvGrpSpPr/>
        <p:nvPr/>
      </p:nvGrpSpPr>
      <p:grpSpPr>
        <a:xfrm>
          <a:off x="0" y="0"/>
          <a:ext cx="0" cy="0"/>
          <a:chOff x="0" y="0"/>
          <a:chExt cx="0" cy="0"/>
        </a:xfrm>
      </p:grpSpPr>
      <p:sp>
        <p:nvSpPr>
          <p:cNvPr id="218" name="Google Shape;218;p4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Visualizing Certainty</a:t>
            </a:r>
            <a:endParaRPr/>
          </a:p>
        </p:txBody>
      </p:sp>
      <p:pic>
        <p:nvPicPr>
          <p:cNvPr id="219" name="Google Shape;219;p41"/>
          <p:cNvPicPr preferRelativeResize="0"/>
          <p:nvPr/>
        </p:nvPicPr>
        <p:blipFill>
          <a:blip r:embed="rId3">
            <a:alphaModFix/>
          </a:blip>
          <a:stretch>
            <a:fillRect/>
          </a:stretch>
        </p:blipFill>
        <p:spPr>
          <a:xfrm>
            <a:off x="1891075" y="1152425"/>
            <a:ext cx="5361854" cy="368627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3" name="Shape 223"/>
        <p:cNvGrpSpPr/>
        <p:nvPr/>
      </p:nvGrpSpPr>
      <p:grpSpPr>
        <a:xfrm>
          <a:off x="0" y="0"/>
          <a:ext cx="0" cy="0"/>
          <a:chOff x="0" y="0"/>
          <a:chExt cx="0" cy="0"/>
        </a:xfrm>
      </p:grpSpPr>
      <p:sp>
        <p:nvSpPr>
          <p:cNvPr id="224" name="Google Shape;224;p42"/>
          <p:cNvSpPr txBox="1"/>
          <p:nvPr>
            <p:ph type="ctrTitle"/>
          </p:nvPr>
        </p:nvSpPr>
        <p:spPr>
          <a:xfrm>
            <a:off x="623400" y="2519125"/>
            <a:ext cx="74664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sz="3600"/>
              <a:t>“In the absence of uncertainty, no explore-exploit dilemma would exist”</a:t>
            </a:r>
            <a:endParaRPr i="1" sz="3600"/>
          </a:p>
        </p:txBody>
      </p:sp>
      <p:sp>
        <p:nvSpPr>
          <p:cNvPr id="225" name="Google Shape;225;p42"/>
          <p:cNvSpPr txBox="1"/>
          <p:nvPr/>
        </p:nvSpPr>
        <p:spPr>
          <a:xfrm>
            <a:off x="227825" y="162125"/>
            <a:ext cx="8784300" cy="18471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6800">
                <a:solidFill>
                  <a:schemeClr val="dk2"/>
                </a:solidFill>
                <a:latin typeface="Oxygen"/>
                <a:ea typeface="Oxygen"/>
                <a:cs typeface="Oxygen"/>
                <a:sym typeface="Oxygen"/>
              </a:rPr>
              <a:t>(2) What Happens If:</a:t>
            </a:r>
            <a:endParaRPr b="1" sz="6800">
              <a:solidFill>
                <a:schemeClr val="dk2"/>
              </a:solidFill>
              <a:latin typeface="Oxygen"/>
              <a:ea typeface="Oxygen"/>
              <a:cs typeface="Oxygen"/>
              <a:sym typeface="Oxygen"/>
            </a:endParaRPr>
          </a:p>
          <a:p>
            <a:pPr indent="0" lvl="0" marL="0" rtl="0" algn="l">
              <a:spcBef>
                <a:spcPts val="0"/>
              </a:spcBef>
              <a:spcAft>
                <a:spcPts val="0"/>
              </a:spcAft>
              <a:buNone/>
            </a:pPr>
            <a:r>
              <a:rPr b="1" lang="en" sz="2000">
                <a:solidFill>
                  <a:schemeClr val="dk2"/>
                </a:solidFill>
                <a:latin typeface="Oxygen"/>
                <a:ea typeface="Oxygen"/>
                <a:cs typeface="Oxygen"/>
                <a:sym typeface="Oxygen"/>
              </a:rPr>
              <a:t>What happens when we don’t have uncertainty bonus? How to determine experimentally if people use it?</a:t>
            </a:r>
            <a:endParaRPr sz="1000"/>
          </a:p>
        </p:txBody>
      </p:sp>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9" name="Shape 229"/>
        <p:cNvGrpSpPr/>
        <p:nvPr/>
      </p:nvGrpSpPr>
      <p:grpSpPr>
        <a:xfrm>
          <a:off x="0" y="0"/>
          <a:ext cx="0" cy="0"/>
          <a:chOff x="0" y="0"/>
          <a:chExt cx="0" cy="0"/>
        </a:xfrm>
      </p:grpSpPr>
      <p:sp>
        <p:nvSpPr>
          <p:cNvPr id="230" name="Google Shape;230;p43"/>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Removing Uncertainty</a:t>
            </a:r>
            <a:endParaRPr/>
          </a:p>
        </p:txBody>
      </p:sp>
      <p:sp>
        <p:nvSpPr>
          <p:cNvPr id="231" name="Google Shape;231;p43"/>
          <p:cNvSpPr txBox="1"/>
          <p:nvPr>
            <p:ph idx="1" type="body"/>
          </p:nvPr>
        </p:nvSpPr>
        <p:spPr>
          <a:xfrm>
            <a:off x="311700" y="1152475"/>
            <a:ext cx="8520600" cy="34164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lang="en"/>
              <a:t>Recall that we have the following formulation:</a:t>
            </a:r>
            <a:endParaRPr/>
          </a:p>
          <a:p>
            <a:pPr indent="0" lvl="0" marL="457200" rtl="0" algn="l">
              <a:spcBef>
                <a:spcPts val="1600"/>
              </a:spcBef>
              <a:spcAft>
                <a:spcPts val="0"/>
              </a:spcAft>
              <a:buNone/>
            </a:pPr>
            <a:r>
              <a:t/>
            </a:r>
            <a:endParaRPr/>
          </a:p>
          <a:p>
            <a:pPr indent="0" lvl="0" marL="0" rtl="0" algn="l">
              <a:spcBef>
                <a:spcPts val="1600"/>
              </a:spcBef>
              <a:spcAft>
                <a:spcPts val="0"/>
              </a:spcAft>
              <a:buNone/>
            </a:pPr>
            <a:r>
              <a:t/>
            </a:r>
            <a:endParaRPr/>
          </a:p>
          <a:p>
            <a:pPr indent="0" lvl="0" marL="0" rtl="0" algn="l">
              <a:spcBef>
                <a:spcPts val="1600"/>
              </a:spcBef>
              <a:spcAft>
                <a:spcPts val="0"/>
              </a:spcAft>
              <a:buNone/>
            </a:pPr>
            <a:r>
              <a:t/>
            </a:r>
            <a:endParaRPr/>
          </a:p>
          <a:p>
            <a:pPr indent="-330200" lvl="0" marL="457200" rtl="0" algn="l">
              <a:spcBef>
                <a:spcPts val="1600"/>
              </a:spcBef>
              <a:spcAft>
                <a:spcPts val="0"/>
              </a:spcAft>
              <a:buSzPts val="1600"/>
              <a:buChar char="●"/>
            </a:pPr>
            <a:r>
              <a:rPr lang="en"/>
              <a:t>So removing the uncertainty bonus (setting sigma to 0) reduces Q-scores to simply being the expected value of the Betas</a:t>
            </a:r>
            <a:endParaRPr/>
          </a:p>
          <a:p>
            <a:pPr indent="-330200" lvl="0" marL="457200" rtl="0" algn="l">
              <a:spcBef>
                <a:spcPts val="0"/>
              </a:spcBef>
              <a:spcAft>
                <a:spcPts val="0"/>
              </a:spcAft>
              <a:buSzPts val="1600"/>
              <a:buChar char="●"/>
            </a:pPr>
            <a:r>
              <a:rPr lang="en"/>
              <a:t>To check for evidence of uncertainty bonus in humans, simply track pupil diameters across time and track deviation from expected value</a:t>
            </a:r>
            <a:endParaRPr/>
          </a:p>
          <a:p>
            <a:pPr indent="0" lvl="0" marL="0" rtl="0" algn="l">
              <a:spcBef>
                <a:spcPts val="1600"/>
              </a:spcBef>
              <a:spcAft>
                <a:spcPts val="1600"/>
              </a:spcAft>
              <a:buNone/>
            </a:pPr>
            <a:r>
              <a:t/>
            </a:r>
            <a:endParaRPr/>
          </a:p>
        </p:txBody>
      </p:sp>
      <p:pic>
        <p:nvPicPr>
          <p:cNvPr id="232" name="Google Shape;232;p43"/>
          <p:cNvPicPr preferRelativeResize="0"/>
          <p:nvPr/>
        </p:nvPicPr>
        <p:blipFill>
          <a:blip r:embed="rId3">
            <a:alphaModFix/>
          </a:blip>
          <a:stretch>
            <a:fillRect/>
          </a:stretch>
        </p:blipFill>
        <p:spPr>
          <a:xfrm>
            <a:off x="3067175" y="1563978"/>
            <a:ext cx="3009650" cy="15748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4" name="Shape 114"/>
        <p:cNvGrpSpPr/>
        <p:nvPr/>
      </p:nvGrpSpPr>
      <p:grpSpPr>
        <a:xfrm>
          <a:off x="0" y="0"/>
          <a:ext cx="0" cy="0"/>
          <a:chOff x="0" y="0"/>
          <a:chExt cx="0" cy="0"/>
        </a:xfrm>
      </p:grpSpPr>
      <p:sp>
        <p:nvSpPr>
          <p:cNvPr id="115" name="Google Shape;115;p26"/>
          <p:cNvSpPr txBox="1"/>
          <p:nvPr>
            <p:ph type="ctrTitle"/>
          </p:nvPr>
        </p:nvSpPr>
        <p:spPr>
          <a:xfrm>
            <a:off x="240075" y="735400"/>
            <a:ext cx="74664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Basic Background</a:t>
            </a:r>
            <a:endParaRPr/>
          </a:p>
        </p:txBody>
      </p:sp>
      <p:sp>
        <p:nvSpPr>
          <p:cNvPr id="116" name="Google Shape;116;p26"/>
          <p:cNvSpPr txBox="1"/>
          <p:nvPr>
            <p:ph type="ctrTitle"/>
          </p:nvPr>
        </p:nvSpPr>
        <p:spPr>
          <a:xfrm>
            <a:off x="1600675" y="3027025"/>
            <a:ext cx="7466400" cy="2052600"/>
          </a:xfrm>
          <a:prstGeom prst="rect">
            <a:avLst/>
          </a:prstGeom>
        </p:spPr>
        <p:txBody>
          <a:bodyPr anchorCtr="0" anchor="b" bIns="91425" lIns="91425" spcFirstLastPara="1" rIns="91425" wrap="square" tIns="91425">
            <a:noAutofit/>
          </a:bodyPr>
          <a:lstStyle/>
          <a:p>
            <a:pPr indent="0" lvl="0" marL="0" rtl="0" algn="r">
              <a:spcBef>
                <a:spcPts val="0"/>
              </a:spcBef>
              <a:spcAft>
                <a:spcPts val="0"/>
              </a:spcAft>
              <a:buNone/>
            </a:pPr>
            <a:r>
              <a:rPr i="1" lang="en" sz="3000">
                <a:solidFill>
                  <a:srgbClr val="666666"/>
                </a:solidFill>
              </a:rPr>
              <a:t>What’s the exploitation-exploration dilemma? And how is this handled in the brain?</a:t>
            </a:r>
            <a:endParaRPr i="1" sz="3000">
              <a:solidFill>
                <a:srgbClr val="666666"/>
              </a:solidFill>
            </a:endParaRPr>
          </a:p>
        </p:txBody>
      </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36" name="Shape 236"/>
        <p:cNvGrpSpPr/>
        <p:nvPr/>
      </p:nvGrpSpPr>
      <p:grpSpPr>
        <a:xfrm>
          <a:off x="0" y="0"/>
          <a:ext cx="0" cy="0"/>
          <a:chOff x="0" y="0"/>
          <a:chExt cx="0" cy="0"/>
        </a:xfrm>
      </p:grpSpPr>
      <p:sp>
        <p:nvSpPr>
          <p:cNvPr id="237" name="Google Shape;237;p44"/>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Entropy as a Function of Bonus</a:t>
            </a:r>
            <a:endParaRPr/>
          </a:p>
        </p:txBody>
      </p:sp>
      <p:graphicFrame>
        <p:nvGraphicFramePr>
          <p:cNvPr id="238" name="Google Shape;238;p44"/>
          <p:cNvGraphicFramePr/>
          <p:nvPr/>
        </p:nvGraphicFramePr>
        <p:xfrm>
          <a:off x="952500" y="1584125"/>
          <a:ext cx="3000000" cy="3000000"/>
        </p:xfrm>
        <a:graphic>
          <a:graphicData uri="http://schemas.openxmlformats.org/drawingml/2006/table">
            <a:tbl>
              <a:tblPr>
                <a:noFill/>
                <a:tableStyleId>{866D7E6B-83E4-4179-9D81-41AA147C9A3D}</a:tableStyleId>
              </a:tblPr>
              <a:tblGrid>
                <a:gridCol w="1206500"/>
                <a:gridCol w="1206500"/>
                <a:gridCol w="1206500"/>
                <a:gridCol w="1206500"/>
                <a:gridCol w="1206500"/>
                <a:gridCol w="1206500"/>
              </a:tblGrid>
              <a:tr h="381000">
                <a:tc>
                  <a:txBody>
                    <a:bodyPr/>
                    <a:lstStyle/>
                    <a:p>
                      <a:pPr indent="0" lvl="0" marL="0" rtl="0" algn="l">
                        <a:spcBef>
                          <a:spcPts val="0"/>
                        </a:spcBef>
                        <a:spcAft>
                          <a:spcPts val="0"/>
                        </a:spcAft>
                        <a:buNone/>
                      </a:pPr>
                      <a:r>
                        <a:t/>
                      </a:r>
                      <a:endParaRPr/>
                    </a:p>
                  </a:txBody>
                  <a:tcPr marT="91425" marB="91425" marR="91425" marL="91425"/>
                </a:tc>
                <a:tc>
                  <a:txBody>
                    <a:bodyPr/>
                    <a:lstStyle/>
                    <a:p>
                      <a:pPr indent="0" lvl="0" marL="0" rtl="0" algn="l">
                        <a:spcBef>
                          <a:spcPts val="0"/>
                        </a:spcBef>
                        <a:spcAft>
                          <a:spcPts val="0"/>
                        </a:spcAft>
                        <a:buNone/>
                      </a:pPr>
                      <a:r>
                        <a:rPr lang="en"/>
                        <a:t>Sigma</a:t>
                      </a:r>
                      <a:r>
                        <a:rPr lang="en"/>
                        <a:t> = 0</a:t>
                      </a:r>
                      <a:endParaRPr/>
                    </a:p>
                  </a:txBody>
                  <a:tcPr marT="91425" marB="91425" marR="91425" marL="91425"/>
                </a:tc>
                <a:tc>
                  <a:txBody>
                    <a:bodyPr/>
                    <a:lstStyle/>
                    <a:p>
                      <a:pPr indent="0" lvl="0" marL="0" rtl="0" algn="l">
                        <a:spcBef>
                          <a:spcPts val="0"/>
                        </a:spcBef>
                        <a:spcAft>
                          <a:spcPts val="0"/>
                        </a:spcAft>
                        <a:buNone/>
                      </a:pPr>
                      <a:r>
                        <a:rPr lang="en"/>
                        <a:t>Sigma = 1</a:t>
                      </a:r>
                      <a:endParaRPr/>
                    </a:p>
                  </a:txBody>
                  <a:tcPr marT="91425" marB="91425" marR="91425" marL="91425"/>
                </a:tc>
                <a:tc>
                  <a:txBody>
                    <a:bodyPr/>
                    <a:lstStyle/>
                    <a:p>
                      <a:pPr indent="0" lvl="0" marL="0" rtl="0" algn="l">
                        <a:spcBef>
                          <a:spcPts val="0"/>
                        </a:spcBef>
                        <a:spcAft>
                          <a:spcPts val="0"/>
                        </a:spcAft>
                        <a:buNone/>
                      </a:pPr>
                      <a:r>
                        <a:rPr lang="en"/>
                        <a:t>Sigma = 25</a:t>
                      </a:r>
                      <a:endParaRPr/>
                    </a:p>
                  </a:txBody>
                  <a:tcPr marT="91425" marB="91425" marR="91425" marL="91425"/>
                </a:tc>
                <a:tc>
                  <a:txBody>
                    <a:bodyPr/>
                    <a:lstStyle/>
                    <a:p>
                      <a:pPr indent="0" lvl="0" marL="0" rtl="0" algn="l">
                        <a:spcBef>
                          <a:spcPts val="0"/>
                        </a:spcBef>
                        <a:spcAft>
                          <a:spcPts val="0"/>
                        </a:spcAft>
                        <a:buNone/>
                      </a:pPr>
                      <a:r>
                        <a:rPr lang="en"/>
                        <a:t>Sigma = 50</a:t>
                      </a:r>
                      <a:endParaRPr/>
                    </a:p>
                  </a:txBody>
                  <a:tcPr marT="91425" marB="91425" marR="91425" marL="91425"/>
                </a:tc>
                <a:tc>
                  <a:txBody>
                    <a:bodyPr/>
                    <a:lstStyle/>
                    <a:p>
                      <a:pPr indent="0" lvl="0" marL="0" rtl="0" algn="l">
                        <a:spcBef>
                          <a:spcPts val="0"/>
                        </a:spcBef>
                        <a:spcAft>
                          <a:spcPts val="0"/>
                        </a:spcAft>
                        <a:buNone/>
                      </a:pPr>
                      <a:r>
                        <a:rPr lang="en"/>
                        <a:t>Sigma = 100</a:t>
                      </a:r>
                      <a:endParaRPr/>
                    </a:p>
                  </a:txBody>
                  <a:tcPr marT="91425" marB="91425" marR="91425" marL="91425"/>
                </a:tc>
              </a:tr>
              <a:tr h="381000">
                <a:tc>
                  <a:txBody>
                    <a:bodyPr/>
                    <a:lstStyle/>
                    <a:p>
                      <a:pPr indent="0" lvl="0" marL="0" rtl="0" algn="l">
                        <a:spcBef>
                          <a:spcPts val="0"/>
                        </a:spcBef>
                        <a:spcAft>
                          <a:spcPts val="0"/>
                        </a:spcAft>
                        <a:buNone/>
                      </a:pPr>
                      <a:r>
                        <a:rPr lang="en"/>
                        <a:t>Avg Entropy</a:t>
                      </a:r>
                      <a:endParaRPr/>
                    </a:p>
                  </a:txBody>
                  <a:tcPr marT="91425" marB="91425" marR="91425" marL="91425"/>
                </a:tc>
                <a:tc>
                  <a:txBody>
                    <a:bodyPr/>
                    <a:lstStyle/>
                    <a:p>
                      <a:pPr indent="0" lvl="0" marL="0" rtl="0" algn="l">
                        <a:spcBef>
                          <a:spcPts val="0"/>
                        </a:spcBef>
                        <a:spcAft>
                          <a:spcPts val="0"/>
                        </a:spcAft>
                        <a:buNone/>
                      </a:pPr>
                      <a:r>
                        <a:rPr lang="en"/>
                        <a:t>0.4564</a:t>
                      </a:r>
                      <a:endParaRPr/>
                    </a:p>
                  </a:txBody>
                  <a:tcPr marT="91425" marB="91425" marR="91425" marL="91425"/>
                </a:tc>
                <a:tc>
                  <a:txBody>
                    <a:bodyPr/>
                    <a:lstStyle/>
                    <a:p>
                      <a:pPr indent="0" lvl="0" marL="0" rtl="0" algn="l">
                        <a:spcBef>
                          <a:spcPts val="0"/>
                        </a:spcBef>
                        <a:spcAft>
                          <a:spcPts val="0"/>
                        </a:spcAft>
                        <a:buNone/>
                      </a:pPr>
                      <a:r>
                        <a:rPr lang="en"/>
                        <a:t>0.4607</a:t>
                      </a:r>
                      <a:endParaRPr/>
                    </a:p>
                  </a:txBody>
                  <a:tcPr marT="91425" marB="91425" marR="91425" marL="91425"/>
                </a:tc>
                <a:tc>
                  <a:txBody>
                    <a:bodyPr/>
                    <a:lstStyle/>
                    <a:p>
                      <a:pPr indent="0" lvl="0" marL="0" rtl="0" algn="l">
                        <a:spcBef>
                          <a:spcPts val="0"/>
                        </a:spcBef>
                        <a:spcAft>
                          <a:spcPts val="0"/>
                        </a:spcAft>
                        <a:buNone/>
                      </a:pPr>
                      <a:r>
                        <a:rPr lang="en"/>
                        <a:t>0.5732</a:t>
                      </a:r>
                      <a:endParaRPr/>
                    </a:p>
                  </a:txBody>
                  <a:tcPr marT="91425" marB="91425" marR="91425" marL="91425"/>
                </a:tc>
                <a:tc>
                  <a:txBody>
                    <a:bodyPr/>
                    <a:lstStyle/>
                    <a:p>
                      <a:pPr indent="0" lvl="0" marL="0" rtl="0" algn="l">
                        <a:spcBef>
                          <a:spcPts val="0"/>
                        </a:spcBef>
                        <a:spcAft>
                          <a:spcPts val="0"/>
                        </a:spcAft>
                        <a:buNone/>
                      </a:pPr>
                      <a:r>
                        <a:rPr lang="en"/>
                        <a:t>0.6570</a:t>
                      </a:r>
                      <a:endParaRPr/>
                    </a:p>
                  </a:txBody>
                  <a:tcPr marT="91425" marB="91425" marR="91425" marL="91425"/>
                </a:tc>
                <a:tc>
                  <a:txBody>
                    <a:bodyPr/>
                    <a:lstStyle/>
                    <a:p>
                      <a:pPr indent="0" lvl="0" marL="0" rtl="0" algn="l">
                        <a:spcBef>
                          <a:spcPts val="0"/>
                        </a:spcBef>
                        <a:spcAft>
                          <a:spcPts val="0"/>
                        </a:spcAft>
                        <a:buNone/>
                      </a:pPr>
                      <a:r>
                        <a:rPr lang="en"/>
                        <a:t>0.6655</a:t>
                      </a:r>
                      <a:endParaRPr/>
                    </a:p>
                  </a:txBody>
                  <a:tcPr marT="91425" marB="91425" marR="91425" marL="91425"/>
                </a:tc>
              </a:tr>
            </a:tbl>
          </a:graphicData>
        </a:graphic>
      </p:graphicFrame>
      <p:pic>
        <p:nvPicPr>
          <p:cNvPr id="239" name="Google Shape;239;p44"/>
          <p:cNvPicPr preferRelativeResize="0"/>
          <p:nvPr/>
        </p:nvPicPr>
        <p:blipFill>
          <a:blip r:embed="rId3">
            <a:alphaModFix/>
          </a:blip>
          <a:stretch>
            <a:fillRect/>
          </a:stretch>
        </p:blipFill>
        <p:spPr>
          <a:xfrm>
            <a:off x="2765563" y="2808249"/>
            <a:ext cx="3612875" cy="18904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3" name="Shape 243"/>
        <p:cNvGrpSpPr/>
        <p:nvPr/>
      </p:nvGrpSpPr>
      <p:grpSpPr>
        <a:xfrm>
          <a:off x="0" y="0"/>
          <a:ext cx="0" cy="0"/>
          <a:chOff x="0" y="0"/>
          <a:chExt cx="0" cy="0"/>
        </a:xfrm>
      </p:grpSpPr>
      <p:sp>
        <p:nvSpPr>
          <p:cNvPr id="244" name="Google Shape;244;p45"/>
          <p:cNvSpPr txBox="1"/>
          <p:nvPr>
            <p:ph type="ctrTitle"/>
          </p:nvPr>
        </p:nvSpPr>
        <p:spPr>
          <a:xfrm>
            <a:off x="623400" y="2519125"/>
            <a:ext cx="7466400" cy="20526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i="1" lang="en" sz="3600"/>
              <a:t>How can we determine experimentally if people use an uncertainty bonus?</a:t>
            </a:r>
            <a:endParaRPr i="1" sz="3600"/>
          </a:p>
        </p:txBody>
      </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48" name="Shape 248"/>
        <p:cNvGrpSpPr/>
        <p:nvPr/>
      </p:nvGrpSpPr>
      <p:grpSpPr>
        <a:xfrm>
          <a:off x="0" y="0"/>
          <a:ext cx="0" cy="0"/>
          <a:chOff x="0" y="0"/>
          <a:chExt cx="0" cy="0"/>
        </a:xfrm>
      </p:grpSpPr>
      <p:pic>
        <p:nvPicPr>
          <p:cNvPr id="249" name="Google Shape;249;p46"/>
          <p:cNvPicPr preferRelativeResize="0"/>
          <p:nvPr/>
        </p:nvPicPr>
        <p:blipFill>
          <a:blip r:embed="rId3">
            <a:alphaModFix/>
          </a:blip>
          <a:stretch>
            <a:fillRect/>
          </a:stretch>
        </p:blipFill>
        <p:spPr>
          <a:xfrm>
            <a:off x="2346862" y="1407425"/>
            <a:ext cx="4450275" cy="2328650"/>
          </a:xfrm>
          <a:prstGeom prst="rect">
            <a:avLst/>
          </a:prstGeom>
          <a:noFill/>
          <a:ln>
            <a:noFill/>
          </a:ln>
        </p:spPr>
      </p:pic>
      <p:sp>
        <p:nvSpPr>
          <p:cNvPr id="250" name="Google Shape;250;p46"/>
          <p:cNvSpPr txBox="1"/>
          <p:nvPr/>
        </p:nvSpPr>
        <p:spPr>
          <a:xfrm>
            <a:off x="84000" y="4718125"/>
            <a:ext cx="345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Lato"/>
                <a:ea typeface="Lato"/>
                <a:cs typeface="Lato"/>
                <a:sym typeface="Lato"/>
              </a:rPr>
              <a:t>(Jepma &amp; Nieuwenhuis 2011)</a:t>
            </a:r>
            <a:endParaRPr b="1" sz="1200">
              <a:solidFill>
                <a:schemeClr val="dk1"/>
              </a:solidFill>
              <a:latin typeface="Lato"/>
              <a:ea typeface="Lato"/>
              <a:cs typeface="Lato"/>
              <a:sym typeface="Lato"/>
            </a:endParaRPr>
          </a:p>
        </p:txBody>
      </p:sp>
      <p:sp>
        <p:nvSpPr>
          <p:cNvPr id="251" name="Google Shape;251;p46"/>
          <p:cNvSpPr txBox="1"/>
          <p:nvPr>
            <p:ph idx="4294967295"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Deriving a Reasonable Experiment</a:t>
            </a:r>
            <a:endParaRPr/>
          </a:p>
        </p:txBody>
      </p:sp>
      <p:sp>
        <p:nvSpPr>
          <p:cNvPr id="252" name="Google Shape;252;p46"/>
          <p:cNvSpPr txBox="1"/>
          <p:nvPr/>
        </p:nvSpPr>
        <p:spPr>
          <a:xfrm>
            <a:off x="4035625" y="3913025"/>
            <a:ext cx="4944900" cy="1046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i="1" lang="en">
                <a:latin typeface="Lato"/>
                <a:ea typeface="Lato"/>
                <a:cs typeface="Lato"/>
                <a:sym typeface="Lato"/>
              </a:rPr>
              <a:t>“</a:t>
            </a:r>
            <a:r>
              <a:rPr i="1" lang="en">
                <a:latin typeface="Lato"/>
                <a:ea typeface="Lato"/>
                <a:cs typeface="Lato"/>
                <a:sym typeface="Lato"/>
              </a:rPr>
              <a:t>Furthermore, a number of inconsistencies exist in the literature; for example, some studies do not find evidence for uncertainty bonuses in exploration (Daw et al., 2006; Riefer, Prior, Blair, Pavey, &amp; Love, 2017)” – Gershman 2019</a:t>
            </a:r>
            <a:endParaRPr i="1">
              <a:latin typeface="Lato"/>
              <a:ea typeface="Lato"/>
              <a:cs typeface="Lato"/>
              <a:sym typeface="Lato"/>
            </a:endParaRPr>
          </a:p>
        </p:txBody>
      </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56" name="Shape 256"/>
        <p:cNvGrpSpPr/>
        <p:nvPr/>
      </p:nvGrpSpPr>
      <p:grpSpPr>
        <a:xfrm>
          <a:off x="0" y="0"/>
          <a:ext cx="0" cy="0"/>
          <a:chOff x="0" y="0"/>
          <a:chExt cx="0" cy="0"/>
        </a:xfrm>
      </p:grpSpPr>
      <p:sp>
        <p:nvSpPr>
          <p:cNvPr id="257" name="Google Shape;257;p47"/>
          <p:cNvSpPr txBox="1"/>
          <p:nvPr>
            <p:ph type="ctrTitle"/>
          </p:nvPr>
        </p:nvSpPr>
        <p:spPr>
          <a:xfrm>
            <a:off x="645475" y="1021175"/>
            <a:ext cx="8029500" cy="2783700"/>
          </a:xfrm>
          <a:prstGeom prst="rect">
            <a:avLst/>
          </a:prstGeom>
        </p:spPr>
        <p:txBody>
          <a:bodyPr anchorCtr="0" anchor="b" bIns="91425" lIns="91425" spcFirstLastPara="1" rIns="91425" wrap="square" tIns="91425">
            <a:noAutofit/>
          </a:bodyPr>
          <a:lstStyle/>
          <a:p>
            <a:pPr indent="0" lvl="0" marL="0" rtl="0" algn="l">
              <a:spcBef>
                <a:spcPts val="0"/>
              </a:spcBef>
              <a:spcAft>
                <a:spcPts val="0"/>
              </a:spcAft>
              <a:buNone/>
            </a:pPr>
            <a:r>
              <a:rPr lang="en"/>
              <a:t>(3) Relation to Dopaminergic Novelty Bonuses</a:t>
            </a:r>
            <a:endParaRPr sz="2400"/>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1" name="Shape 261"/>
        <p:cNvGrpSpPr/>
        <p:nvPr/>
      </p:nvGrpSpPr>
      <p:grpSpPr>
        <a:xfrm>
          <a:off x="0" y="0"/>
          <a:ext cx="0" cy="0"/>
          <a:chOff x="0" y="0"/>
          <a:chExt cx="0" cy="0"/>
        </a:xfrm>
      </p:grpSpPr>
      <p:sp>
        <p:nvSpPr>
          <p:cNvPr id="262" name="Google Shape;262;p48"/>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As we have seen, dopamine cells can be activated by novel stimuli  </a:t>
            </a:r>
            <a:endParaRPr/>
          </a:p>
        </p:txBody>
      </p:sp>
      <p:pic>
        <p:nvPicPr>
          <p:cNvPr id="263" name="Google Shape;263;p48"/>
          <p:cNvPicPr preferRelativeResize="0"/>
          <p:nvPr/>
        </p:nvPicPr>
        <p:blipFill>
          <a:blip r:embed="rId3">
            <a:alphaModFix/>
          </a:blip>
          <a:stretch>
            <a:fillRect/>
          </a:stretch>
        </p:blipFill>
        <p:spPr>
          <a:xfrm>
            <a:off x="727288" y="1965500"/>
            <a:ext cx="7689426" cy="2517475"/>
          </a:xfrm>
          <a:prstGeom prst="rect">
            <a:avLst/>
          </a:prstGeom>
          <a:noFill/>
          <a:ln>
            <a:noFill/>
          </a:ln>
        </p:spPr>
      </p:pic>
      <p:sp>
        <p:nvSpPr>
          <p:cNvPr id="264" name="Google Shape;264;p48"/>
          <p:cNvSpPr txBox="1"/>
          <p:nvPr/>
        </p:nvSpPr>
        <p:spPr>
          <a:xfrm>
            <a:off x="84000" y="4718125"/>
            <a:ext cx="345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Lato"/>
                <a:ea typeface="Lato"/>
                <a:cs typeface="Lato"/>
                <a:sym typeface="Lato"/>
              </a:rPr>
              <a:t>(Kakade &amp; Dayan 2002)</a:t>
            </a:r>
            <a:endParaRPr b="1" sz="1200">
              <a:solidFill>
                <a:schemeClr val="dk1"/>
              </a:solidFill>
              <a:latin typeface="Lato"/>
              <a:ea typeface="Lato"/>
              <a:cs typeface="Lato"/>
              <a:sym typeface="Lato"/>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68" name="Shape 268"/>
        <p:cNvGrpSpPr/>
        <p:nvPr/>
      </p:nvGrpSpPr>
      <p:grpSpPr>
        <a:xfrm>
          <a:off x="0" y="0"/>
          <a:ext cx="0" cy="0"/>
          <a:chOff x="0" y="0"/>
          <a:chExt cx="0" cy="0"/>
        </a:xfrm>
      </p:grpSpPr>
      <p:sp>
        <p:nvSpPr>
          <p:cNvPr id="269" name="Google Shape;269;p4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Novelty Bonuses in TD Learning</a:t>
            </a:r>
            <a:endParaRPr/>
          </a:p>
        </p:txBody>
      </p:sp>
      <p:pic>
        <p:nvPicPr>
          <p:cNvPr id="270" name="Google Shape;270;p49"/>
          <p:cNvPicPr preferRelativeResize="0"/>
          <p:nvPr/>
        </p:nvPicPr>
        <p:blipFill>
          <a:blip r:embed="rId3">
            <a:alphaModFix/>
          </a:blip>
          <a:stretch>
            <a:fillRect/>
          </a:stretch>
        </p:blipFill>
        <p:spPr>
          <a:xfrm>
            <a:off x="2686050" y="1427000"/>
            <a:ext cx="3771900" cy="819150"/>
          </a:xfrm>
          <a:prstGeom prst="rect">
            <a:avLst/>
          </a:prstGeom>
          <a:noFill/>
          <a:ln>
            <a:noFill/>
          </a:ln>
        </p:spPr>
      </p:pic>
      <p:cxnSp>
        <p:nvCxnSpPr>
          <p:cNvPr id="271" name="Google Shape;271;p49"/>
          <p:cNvCxnSpPr/>
          <p:nvPr/>
        </p:nvCxnSpPr>
        <p:spPr>
          <a:xfrm>
            <a:off x="1607400" y="2520725"/>
            <a:ext cx="5799300" cy="6300"/>
          </a:xfrm>
          <a:prstGeom prst="straightConnector1">
            <a:avLst/>
          </a:prstGeom>
          <a:noFill/>
          <a:ln cap="flat" cmpd="sng" w="9525">
            <a:solidFill>
              <a:schemeClr val="dk2"/>
            </a:solidFill>
            <a:prstDash val="solid"/>
            <a:round/>
            <a:headEnd len="med" w="med" type="none"/>
            <a:tailEnd len="med" w="med" type="none"/>
          </a:ln>
        </p:spPr>
      </p:cxnSp>
      <p:pic>
        <p:nvPicPr>
          <p:cNvPr id="272" name="Google Shape;272;p49"/>
          <p:cNvPicPr preferRelativeResize="0"/>
          <p:nvPr/>
        </p:nvPicPr>
        <p:blipFill>
          <a:blip r:embed="rId4">
            <a:alphaModFix/>
          </a:blip>
          <a:stretch>
            <a:fillRect/>
          </a:stretch>
        </p:blipFill>
        <p:spPr>
          <a:xfrm>
            <a:off x="1438275" y="3303075"/>
            <a:ext cx="6267450" cy="666750"/>
          </a:xfrm>
          <a:prstGeom prst="rect">
            <a:avLst/>
          </a:prstGeom>
          <a:noFill/>
          <a:ln>
            <a:noFill/>
          </a:ln>
        </p:spPr>
      </p:pic>
      <p:sp>
        <p:nvSpPr>
          <p:cNvPr id="273" name="Google Shape;273;p49"/>
          <p:cNvSpPr/>
          <p:nvPr/>
        </p:nvSpPr>
        <p:spPr>
          <a:xfrm>
            <a:off x="4725650" y="1562625"/>
            <a:ext cx="1517400" cy="495000"/>
          </a:xfrm>
          <a:prstGeom prst="rect">
            <a:avLst/>
          </a:prstGeom>
          <a:noFill/>
          <a:ln cap="flat" cmpd="sng" w="19050">
            <a:solidFill>
              <a:schemeClr val="accent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74" name="Google Shape;274;p49"/>
          <p:cNvCxnSpPr>
            <a:stCxn id="273" idx="3"/>
          </p:cNvCxnSpPr>
          <p:nvPr/>
        </p:nvCxnSpPr>
        <p:spPr>
          <a:xfrm>
            <a:off x="6243050" y="1810125"/>
            <a:ext cx="822900" cy="9600"/>
          </a:xfrm>
          <a:prstGeom prst="straightConnector1">
            <a:avLst/>
          </a:prstGeom>
          <a:noFill/>
          <a:ln cap="flat" cmpd="sng" w="9525">
            <a:solidFill>
              <a:schemeClr val="dk2"/>
            </a:solidFill>
            <a:prstDash val="solid"/>
            <a:round/>
            <a:headEnd len="med" w="med" type="none"/>
            <a:tailEnd len="med" w="med" type="triangle"/>
          </a:ln>
        </p:spPr>
      </p:cxnSp>
      <p:sp>
        <p:nvSpPr>
          <p:cNvPr id="275" name="Google Shape;275;p49"/>
          <p:cNvSpPr txBox="1"/>
          <p:nvPr/>
        </p:nvSpPr>
        <p:spPr>
          <a:xfrm>
            <a:off x="7067850" y="1636475"/>
            <a:ext cx="14337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a:latin typeface="Lato"/>
                <a:ea typeface="Lato"/>
                <a:cs typeface="Lato"/>
                <a:sym typeface="Lato"/>
              </a:rPr>
              <a:t>Novelty Bonus!</a:t>
            </a:r>
            <a:endParaRPr>
              <a:latin typeface="Lato"/>
              <a:ea typeface="Lato"/>
              <a:cs typeface="Lato"/>
              <a:sym typeface="Lato"/>
            </a:endParaRPr>
          </a:p>
        </p:txBody>
      </p:sp>
      <p:sp>
        <p:nvSpPr>
          <p:cNvPr id="276" name="Google Shape;276;p49"/>
          <p:cNvSpPr txBox="1"/>
          <p:nvPr/>
        </p:nvSpPr>
        <p:spPr>
          <a:xfrm>
            <a:off x="84000" y="4718125"/>
            <a:ext cx="345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Lato"/>
                <a:ea typeface="Lato"/>
                <a:cs typeface="Lato"/>
                <a:sym typeface="Lato"/>
              </a:rPr>
              <a:t>(Kakade &amp; Dayan 2002)</a:t>
            </a:r>
            <a:endParaRPr b="1" sz="1200">
              <a:solidFill>
                <a:schemeClr val="dk1"/>
              </a:solidFill>
              <a:latin typeface="Lato"/>
              <a:ea typeface="Lato"/>
              <a:cs typeface="Lato"/>
              <a:sym typeface="Lato"/>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0" name="Shape 280"/>
        <p:cNvGrpSpPr/>
        <p:nvPr/>
      </p:nvGrpSpPr>
      <p:grpSpPr>
        <a:xfrm>
          <a:off x="0" y="0"/>
          <a:ext cx="0" cy="0"/>
          <a:chOff x="0" y="0"/>
          <a:chExt cx="0" cy="0"/>
        </a:xfrm>
      </p:grpSpPr>
      <p:sp>
        <p:nvSpPr>
          <p:cNvPr id="281" name="Google Shape;281;p50"/>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Novelty Bonuses in TD Learning</a:t>
            </a:r>
            <a:endParaRPr/>
          </a:p>
        </p:txBody>
      </p:sp>
      <p:pic>
        <p:nvPicPr>
          <p:cNvPr id="282" name="Google Shape;282;p50"/>
          <p:cNvPicPr preferRelativeResize="0"/>
          <p:nvPr/>
        </p:nvPicPr>
        <p:blipFill>
          <a:blip r:embed="rId3">
            <a:alphaModFix/>
          </a:blip>
          <a:stretch>
            <a:fillRect/>
          </a:stretch>
        </p:blipFill>
        <p:spPr>
          <a:xfrm>
            <a:off x="1241938" y="1500775"/>
            <a:ext cx="6660124" cy="2810600"/>
          </a:xfrm>
          <a:prstGeom prst="rect">
            <a:avLst/>
          </a:prstGeom>
          <a:noFill/>
          <a:ln>
            <a:noFill/>
          </a:ln>
        </p:spPr>
      </p:pic>
      <p:sp>
        <p:nvSpPr>
          <p:cNvPr id="283" name="Google Shape;283;p50"/>
          <p:cNvSpPr txBox="1"/>
          <p:nvPr/>
        </p:nvSpPr>
        <p:spPr>
          <a:xfrm>
            <a:off x="84000" y="4718125"/>
            <a:ext cx="345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Lato"/>
                <a:ea typeface="Lato"/>
                <a:cs typeface="Lato"/>
                <a:sym typeface="Lato"/>
              </a:rPr>
              <a:t>(Kakade &amp; Dayan 2002)</a:t>
            </a:r>
            <a:endParaRPr b="1" sz="1200">
              <a:solidFill>
                <a:schemeClr val="dk1"/>
              </a:solidFill>
              <a:latin typeface="Lato"/>
              <a:ea typeface="Lato"/>
              <a:cs typeface="Lato"/>
              <a:sym typeface="Lat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87" name="Shape 287"/>
        <p:cNvGrpSpPr/>
        <p:nvPr/>
      </p:nvGrpSpPr>
      <p:grpSpPr>
        <a:xfrm>
          <a:off x="0" y="0"/>
          <a:ext cx="0" cy="0"/>
          <a:chOff x="0" y="0"/>
          <a:chExt cx="0" cy="0"/>
        </a:xfrm>
      </p:grpSpPr>
      <p:sp>
        <p:nvSpPr>
          <p:cNvPr id="288" name="Google Shape;288;p51"/>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What might this mean for exploration and exploitation?</a:t>
            </a:r>
            <a:endParaRPr/>
          </a:p>
        </p:txBody>
      </p:sp>
      <p:pic>
        <p:nvPicPr>
          <p:cNvPr id="289" name="Google Shape;289;p51"/>
          <p:cNvPicPr preferRelativeResize="0"/>
          <p:nvPr/>
        </p:nvPicPr>
        <p:blipFill>
          <a:blip r:embed="rId3">
            <a:alphaModFix/>
          </a:blip>
          <a:stretch>
            <a:fillRect/>
          </a:stretch>
        </p:blipFill>
        <p:spPr>
          <a:xfrm>
            <a:off x="2686050" y="1983225"/>
            <a:ext cx="3771900" cy="819150"/>
          </a:xfrm>
          <a:prstGeom prst="rect">
            <a:avLst/>
          </a:prstGeom>
          <a:noFill/>
          <a:ln>
            <a:noFill/>
          </a:ln>
        </p:spPr>
      </p:pic>
      <p:pic>
        <p:nvPicPr>
          <p:cNvPr id="290" name="Google Shape;290;p51"/>
          <p:cNvPicPr preferRelativeResize="0"/>
          <p:nvPr/>
        </p:nvPicPr>
        <p:blipFill>
          <a:blip r:embed="rId4">
            <a:alphaModFix/>
          </a:blip>
          <a:stretch>
            <a:fillRect/>
          </a:stretch>
        </p:blipFill>
        <p:spPr>
          <a:xfrm>
            <a:off x="1524685" y="3546325"/>
            <a:ext cx="1737177" cy="707400"/>
          </a:xfrm>
          <a:prstGeom prst="rect">
            <a:avLst/>
          </a:prstGeom>
          <a:noFill/>
          <a:ln>
            <a:noFill/>
          </a:ln>
        </p:spPr>
      </p:pic>
      <p:sp>
        <p:nvSpPr>
          <p:cNvPr id="291" name="Google Shape;291;p51"/>
          <p:cNvSpPr txBox="1"/>
          <p:nvPr/>
        </p:nvSpPr>
        <p:spPr>
          <a:xfrm>
            <a:off x="1977825" y="3186650"/>
            <a:ext cx="995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1"/>
                </a:solidFill>
                <a:latin typeface="Lato"/>
                <a:ea typeface="Lato"/>
                <a:cs typeface="Lato"/>
                <a:sym typeface="Lato"/>
              </a:rPr>
              <a:t>EXPLOIT</a:t>
            </a:r>
            <a:endParaRPr b="1">
              <a:solidFill>
                <a:schemeClr val="dk1"/>
              </a:solidFill>
              <a:latin typeface="Lato"/>
              <a:ea typeface="Lato"/>
              <a:cs typeface="Lato"/>
              <a:sym typeface="Lato"/>
            </a:endParaRPr>
          </a:p>
        </p:txBody>
      </p:sp>
      <p:sp>
        <p:nvSpPr>
          <p:cNvPr id="292" name="Google Shape;292;p51"/>
          <p:cNvSpPr/>
          <p:nvPr/>
        </p:nvSpPr>
        <p:spPr>
          <a:xfrm rot="5400000">
            <a:off x="1105675" y="3699925"/>
            <a:ext cx="576900" cy="4002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3" name="Google Shape;293;p51"/>
          <p:cNvSpPr/>
          <p:nvPr/>
        </p:nvSpPr>
        <p:spPr>
          <a:xfrm rot="5400000">
            <a:off x="3173500" y="3699925"/>
            <a:ext cx="576900" cy="400200"/>
          </a:xfrm>
          <a:prstGeom prst="rightArrow">
            <a:avLst>
              <a:gd fmla="val 50000" name="adj1"/>
              <a:gd fmla="val 50000" name="adj2"/>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pic>
        <p:nvPicPr>
          <p:cNvPr id="294" name="Google Shape;294;p51"/>
          <p:cNvPicPr preferRelativeResize="0"/>
          <p:nvPr/>
        </p:nvPicPr>
        <p:blipFill>
          <a:blip r:embed="rId4">
            <a:alphaModFix/>
          </a:blip>
          <a:stretch>
            <a:fillRect/>
          </a:stretch>
        </p:blipFill>
        <p:spPr>
          <a:xfrm>
            <a:off x="5742435" y="3519500"/>
            <a:ext cx="1737177" cy="707400"/>
          </a:xfrm>
          <a:prstGeom prst="rect">
            <a:avLst/>
          </a:prstGeom>
          <a:noFill/>
          <a:ln>
            <a:noFill/>
          </a:ln>
        </p:spPr>
      </p:pic>
      <p:sp>
        <p:nvSpPr>
          <p:cNvPr id="295" name="Google Shape;295;p51"/>
          <p:cNvSpPr txBox="1"/>
          <p:nvPr/>
        </p:nvSpPr>
        <p:spPr>
          <a:xfrm>
            <a:off x="6195575" y="3159825"/>
            <a:ext cx="995700" cy="4002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b="1" lang="en">
                <a:solidFill>
                  <a:schemeClr val="dk1"/>
                </a:solidFill>
                <a:latin typeface="Lato"/>
                <a:ea typeface="Lato"/>
                <a:cs typeface="Lato"/>
                <a:sym typeface="Lato"/>
              </a:rPr>
              <a:t>EXPLORE</a:t>
            </a:r>
            <a:endParaRPr b="1">
              <a:solidFill>
                <a:schemeClr val="dk1"/>
              </a:solidFill>
              <a:latin typeface="Lato"/>
              <a:ea typeface="Lato"/>
              <a:cs typeface="Lato"/>
              <a:sym typeface="Lato"/>
            </a:endParaRPr>
          </a:p>
        </p:txBody>
      </p:sp>
      <p:sp>
        <p:nvSpPr>
          <p:cNvPr id="296" name="Google Shape;296;p51"/>
          <p:cNvSpPr/>
          <p:nvPr/>
        </p:nvSpPr>
        <p:spPr>
          <a:xfrm rot="-5400000">
            <a:off x="5323425" y="3673100"/>
            <a:ext cx="576900" cy="400200"/>
          </a:xfrm>
          <a:prstGeom prst="rightArrow">
            <a:avLst>
              <a:gd fmla="val 50000" name="adj1"/>
              <a:gd fmla="val 50000" name="adj2"/>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7" name="Google Shape;297;p51"/>
          <p:cNvSpPr/>
          <p:nvPr/>
        </p:nvSpPr>
        <p:spPr>
          <a:xfrm rot="-5400000">
            <a:off x="7391250" y="3673100"/>
            <a:ext cx="576900" cy="400200"/>
          </a:xfrm>
          <a:prstGeom prst="rightArrow">
            <a:avLst>
              <a:gd fmla="val 50000" name="adj1"/>
              <a:gd fmla="val 50000" name="adj2"/>
            </a:avLst>
          </a:prstGeom>
          <a:solidFill>
            <a:srgbClr val="93C47D"/>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298" name="Google Shape;298;p51"/>
          <p:cNvCxnSpPr/>
          <p:nvPr/>
        </p:nvCxnSpPr>
        <p:spPr>
          <a:xfrm>
            <a:off x="4162075" y="3974225"/>
            <a:ext cx="734700" cy="0"/>
          </a:xfrm>
          <a:prstGeom prst="straightConnector1">
            <a:avLst/>
          </a:prstGeom>
          <a:noFill/>
          <a:ln cap="flat" cmpd="sng" w="9525">
            <a:solidFill>
              <a:schemeClr val="dk2"/>
            </a:solidFill>
            <a:prstDash val="solid"/>
            <a:round/>
            <a:headEnd len="med" w="med" type="none"/>
            <a:tailEnd len="med" w="med" type="triangle"/>
          </a:ln>
        </p:spPr>
      </p:cxnSp>
      <p:sp>
        <p:nvSpPr>
          <p:cNvPr id="299" name="Google Shape;299;p51"/>
          <p:cNvSpPr txBox="1"/>
          <p:nvPr/>
        </p:nvSpPr>
        <p:spPr>
          <a:xfrm>
            <a:off x="4024838" y="3719300"/>
            <a:ext cx="954600" cy="307800"/>
          </a:xfrm>
          <a:prstGeom prst="rect">
            <a:avLst/>
          </a:prstGeom>
          <a:noFill/>
          <a:ln>
            <a:noFill/>
          </a:ln>
        </p:spPr>
        <p:txBody>
          <a:bodyPr anchorCtr="0" anchor="t" bIns="91425" lIns="91425" spcFirstLastPara="1" rIns="91425" wrap="square" tIns="91425">
            <a:spAutoFit/>
          </a:bodyPr>
          <a:lstStyle/>
          <a:p>
            <a:pPr indent="0" lvl="0" marL="0" rtl="0" algn="ctr">
              <a:spcBef>
                <a:spcPts val="0"/>
              </a:spcBef>
              <a:spcAft>
                <a:spcPts val="0"/>
              </a:spcAft>
              <a:buNone/>
            </a:pPr>
            <a:r>
              <a:rPr lang="en" sz="800">
                <a:latin typeface="Lato"/>
                <a:ea typeface="Lato"/>
                <a:cs typeface="Lato"/>
                <a:sym typeface="Lato"/>
              </a:rPr>
              <a:t>relatively</a:t>
            </a:r>
            <a:endParaRPr sz="800">
              <a:latin typeface="Lato"/>
              <a:ea typeface="Lato"/>
              <a:cs typeface="Lato"/>
              <a:sym typeface="Lato"/>
            </a:endParaRPr>
          </a:p>
        </p:txBody>
      </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3" name="Shape 303"/>
        <p:cNvGrpSpPr/>
        <p:nvPr/>
      </p:nvGrpSpPr>
      <p:grpSpPr>
        <a:xfrm>
          <a:off x="0" y="0"/>
          <a:ext cx="0" cy="0"/>
          <a:chOff x="0" y="0"/>
          <a:chExt cx="0" cy="0"/>
        </a:xfrm>
      </p:grpSpPr>
      <p:sp>
        <p:nvSpPr>
          <p:cNvPr id="304" name="Google Shape;304;p52"/>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Discussion Questions! </a:t>
            </a:r>
            <a:endParaRPr/>
          </a:p>
        </p:txBody>
      </p:sp>
      <p:sp>
        <p:nvSpPr>
          <p:cNvPr id="305" name="Google Shape;305;p52"/>
          <p:cNvSpPr txBox="1"/>
          <p:nvPr>
            <p:ph idx="1" type="body"/>
          </p:nvPr>
        </p:nvSpPr>
        <p:spPr>
          <a:xfrm>
            <a:off x="311700" y="1371800"/>
            <a:ext cx="8520600" cy="3416400"/>
          </a:xfrm>
          <a:prstGeom prst="rect">
            <a:avLst/>
          </a:prstGeom>
        </p:spPr>
        <p:txBody>
          <a:bodyPr anchorCtr="0" anchor="t" bIns="91425" lIns="91425" spcFirstLastPara="1" rIns="91425" wrap="square" tIns="91425">
            <a:noAutofit/>
          </a:bodyPr>
          <a:lstStyle/>
          <a:p>
            <a:pPr indent="-330200" lvl="0" marL="457200" rtl="0" algn="l">
              <a:lnSpc>
                <a:spcPct val="150000"/>
              </a:lnSpc>
              <a:spcBef>
                <a:spcPts val="0"/>
              </a:spcBef>
              <a:spcAft>
                <a:spcPts val="0"/>
              </a:spcAft>
              <a:buSzPts val="1600"/>
              <a:buChar char="●"/>
            </a:pPr>
            <a:r>
              <a:rPr lang="en"/>
              <a:t>Critique our experimental design! Do you </a:t>
            </a:r>
            <a:r>
              <a:rPr lang="en"/>
              <a:t>think that would be a valid test for whether we employ an uncertainty bonus? What might improve it?</a:t>
            </a:r>
            <a:endParaRPr/>
          </a:p>
          <a:p>
            <a:pPr indent="-330200" lvl="0" marL="457200" rtl="0" algn="l">
              <a:lnSpc>
                <a:spcPct val="150000"/>
              </a:lnSpc>
              <a:spcBef>
                <a:spcPts val="0"/>
              </a:spcBef>
              <a:spcAft>
                <a:spcPts val="0"/>
              </a:spcAft>
              <a:buSzPts val="1600"/>
              <a:buChar char="●"/>
            </a:pPr>
            <a:r>
              <a:rPr lang="en"/>
              <a:t>How could we distinguish between the impact of uncertainty bonuses and novelty bonuses? Since the effect either way is encouraging exploration, how does this complicate our conclusions?</a:t>
            </a:r>
            <a:endParaRPr/>
          </a:p>
          <a:p>
            <a:pPr indent="-330200" lvl="0" marL="457200" rtl="0" algn="l">
              <a:lnSpc>
                <a:spcPct val="150000"/>
              </a:lnSpc>
              <a:spcBef>
                <a:spcPts val="0"/>
              </a:spcBef>
              <a:spcAft>
                <a:spcPts val="0"/>
              </a:spcAft>
              <a:buSzPts val="1600"/>
              <a:buChar char="●"/>
            </a:pPr>
            <a:r>
              <a:rPr lang="en"/>
              <a:t>One of the things that remains unknown about the dopamine system’s response and the temporal difference model, is accounting for how dopamine is related to reporting negative events, like punishment and aversion. How might these behaviors relate to novelty bonuses? Is this in line with the rest of our conceptual frameworks within exploration and exploitation?</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09" name="Shape 309"/>
        <p:cNvGrpSpPr/>
        <p:nvPr/>
      </p:nvGrpSpPr>
      <p:grpSpPr>
        <a:xfrm>
          <a:off x="0" y="0"/>
          <a:ext cx="0" cy="0"/>
          <a:chOff x="0" y="0"/>
          <a:chExt cx="0" cy="0"/>
        </a:xfrm>
      </p:grpSpPr>
      <p:sp>
        <p:nvSpPr>
          <p:cNvPr id="310" name="Google Shape;310;p53"/>
          <p:cNvSpPr txBox="1"/>
          <p:nvPr>
            <p:ph type="title"/>
          </p:nvPr>
        </p:nvSpPr>
        <p:spPr>
          <a:xfrm>
            <a:off x="311700" y="2926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References</a:t>
            </a:r>
            <a:endParaRPr/>
          </a:p>
        </p:txBody>
      </p:sp>
      <p:sp>
        <p:nvSpPr>
          <p:cNvPr id="311" name="Google Shape;311;p53"/>
          <p:cNvSpPr txBox="1"/>
          <p:nvPr>
            <p:ph idx="1" type="body"/>
          </p:nvPr>
        </p:nvSpPr>
        <p:spPr>
          <a:xfrm>
            <a:off x="311700" y="1132800"/>
            <a:ext cx="8520600" cy="37650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1400">
                <a:solidFill>
                  <a:srgbClr val="303030"/>
                </a:solidFill>
                <a:highlight>
                  <a:srgbClr val="FFFFFF"/>
                </a:highlight>
              </a:rPr>
              <a:t>Cohen, Jonathan D et al. “Should I stay or should I go? How the human brain manages the trade-off between exploitation and exploration.” </a:t>
            </a:r>
            <a:r>
              <a:rPr i="1" lang="en" sz="1400">
                <a:solidFill>
                  <a:srgbClr val="303030"/>
                </a:solidFill>
                <a:highlight>
                  <a:srgbClr val="FFFFFF"/>
                </a:highlight>
              </a:rPr>
              <a:t>Philosophical transactions of the Royal Society of London. Series B, Biological sciences</a:t>
            </a:r>
            <a:r>
              <a:rPr lang="en" sz="1400">
                <a:solidFill>
                  <a:srgbClr val="303030"/>
                </a:solidFill>
                <a:highlight>
                  <a:srgbClr val="FFFFFF"/>
                </a:highlight>
              </a:rPr>
              <a:t> vol. 362,1481 (2007): 933-42. doi:10.1098/rstb.2007.2098</a:t>
            </a:r>
            <a:endParaRPr sz="1400"/>
          </a:p>
          <a:p>
            <a:pPr indent="0" lvl="0" marL="0" rtl="0" algn="l">
              <a:lnSpc>
                <a:spcPct val="150000"/>
              </a:lnSpc>
              <a:spcBef>
                <a:spcPts val="1000"/>
              </a:spcBef>
              <a:spcAft>
                <a:spcPts val="0"/>
              </a:spcAft>
              <a:buNone/>
            </a:pPr>
            <a:r>
              <a:rPr lang="en" sz="1400">
                <a:solidFill>
                  <a:schemeClr val="accent2"/>
                </a:solidFill>
                <a:highlight>
                  <a:srgbClr val="FFFFFF"/>
                </a:highlight>
              </a:rPr>
              <a:t>Frank, Michael J et al. “Prefrontal and striatal dopaminergic genes predict individual differences in exploration and exploitation.” </a:t>
            </a:r>
            <a:r>
              <a:rPr i="1" lang="en" sz="1400">
                <a:solidFill>
                  <a:schemeClr val="accent2"/>
                </a:solidFill>
                <a:highlight>
                  <a:srgbClr val="FFFFFF"/>
                </a:highlight>
              </a:rPr>
              <a:t>Nature neuroscience</a:t>
            </a:r>
            <a:r>
              <a:rPr lang="en" sz="1400">
                <a:solidFill>
                  <a:schemeClr val="accent2"/>
                </a:solidFill>
                <a:highlight>
                  <a:srgbClr val="FFFFFF"/>
                </a:highlight>
              </a:rPr>
              <a:t> vol. 12,8 (2009): 1062-8. doi:10.1038/nn.2342</a:t>
            </a:r>
            <a:endParaRPr sz="1400">
              <a:solidFill>
                <a:schemeClr val="accent2"/>
              </a:solidFill>
              <a:highlight>
                <a:srgbClr val="FFFFFF"/>
              </a:highlight>
            </a:endParaRPr>
          </a:p>
          <a:p>
            <a:pPr indent="0" lvl="0" marL="0" rtl="0" algn="l">
              <a:lnSpc>
                <a:spcPct val="150000"/>
              </a:lnSpc>
              <a:spcBef>
                <a:spcPts val="1000"/>
              </a:spcBef>
              <a:spcAft>
                <a:spcPts val="0"/>
              </a:spcAft>
              <a:buNone/>
            </a:pPr>
            <a:r>
              <a:rPr lang="en" sz="1400">
                <a:solidFill>
                  <a:schemeClr val="accent2"/>
                </a:solidFill>
                <a:highlight>
                  <a:srgbClr val="FFFFFF"/>
                </a:highlight>
              </a:rPr>
              <a:t>Jepma, Marieke, and Sander Nieuwenhuis. “Pupil diameter predicts changes in the exploration-exploitation trade-off: evidence for the adaptive gain theory.” </a:t>
            </a:r>
            <a:r>
              <a:rPr i="1" lang="en" sz="1400">
                <a:solidFill>
                  <a:schemeClr val="accent2"/>
                </a:solidFill>
                <a:highlight>
                  <a:srgbClr val="FFFFFF"/>
                </a:highlight>
              </a:rPr>
              <a:t>Journal of cognitive neuroscience</a:t>
            </a:r>
            <a:r>
              <a:rPr lang="en" sz="1400">
                <a:solidFill>
                  <a:schemeClr val="accent2"/>
                </a:solidFill>
                <a:highlight>
                  <a:srgbClr val="FFFFFF"/>
                </a:highlight>
              </a:rPr>
              <a:t> vol. 23,7 (2011): 1587-96. doi:10.1162/jocn.2010.21548</a:t>
            </a:r>
            <a:endParaRPr sz="1400">
              <a:solidFill>
                <a:schemeClr val="accent2"/>
              </a:solidFill>
              <a:highlight>
                <a:srgbClr val="FFFFFF"/>
              </a:highlight>
            </a:endParaRPr>
          </a:p>
          <a:p>
            <a:pPr indent="0" lvl="0" marL="0" rtl="0" algn="l">
              <a:lnSpc>
                <a:spcPct val="150000"/>
              </a:lnSpc>
              <a:spcBef>
                <a:spcPts val="1000"/>
              </a:spcBef>
              <a:spcAft>
                <a:spcPts val="1000"/>
              </a:spcAft>
              <a:buNone/>
            </a:pPr>
            <a:r>
              <a:rPr lang="en" sz="1400">
                <a:solidFill>
                  <a:schemeClr val="accent2"/>
                </a:solidFill>
                <a:highlight>
                  <a:srgbClr val="FFFFFF"/>
                </a:highlight>
              </a:rPr>
              <a:t>Kakade, Sham, and Peter Dayan. “Dopamine: generalization and bonuses.” </a:t>
            </a:r>
            <a:r>
              <a:rPr i="1" lang="en" sz="1400">
                <a:solidFill>
                  <a:schemeClr val="accent2"/>
                </a:solidFill>
                <a:highlight>
                  <a:srgbClr val="FFFFFF"/>
                </a:highlight>
              </a:rPr>
              <a:t>Neural networks : the official journal of the International Neural Network Society</a:t>
            </a:r>
            <a:r>
              <a:rPr lang="en" sz="1400">
                <a:solidFill>
                  <a:schemeClr val="accent2"/>
                </a:solidFill>
                <a:highlight>
                  <a:srgbClr val="FFFFFF"/>
                </a:highlight>
              </a:rPr>
              <a:t> vol. 15,4-6 (2002): 549-59. doi:10.1016/s0893-6080(02)00048-5.</a:t>
            </a:r>
            <a:endParaRPr sz="1700"/>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0" name="Shape 120"/>
        <p:cNvGrpSpPr/>
        <p:nvPr/>
      </p:nvGrpSpPr>
      <p:grpSpPr>
        <a:xfrm>
          <a:off x="0" y="0"/>
          <a:ext cx="0" cy="0"/>
          <a:chOff x="0" y="0"/>
          <a:chExt cx="0" cy="0"/>
        </a:xfrm>
      </p:grpSpPr>
      <p:pic>
        <p:nvPicPr>
          <p:cNvPr id="121" name="Google Shape;121;p27"/>
          <p:cNvPicPr preferRelativeResize="0"/>
          <p:nvPr/>
        </p:nvPicPr>
        <p:blipFill>
          <a:blip r:embed="rId3">
            <a:alphaModFix/>
          </a:blip>
          <a:stretch>
            <a:fillRect/>
          </a:stretch>
        </p:blipFill>
        <p:spPr>
          <a:xfrm>
            <a:off x="3464838" y="2274525"/>
            <a:ext cx="2214324" cy="2214324"/>
          </a:xfrm>
          <a:prstGeom prst="rect">
            <a:avLst/>
          </a:prstGeom>
          <a:noFill/>
          <a:ln>
            <a:noFill/>
          </a:ln>
        </p:spPr>
      </p:pic>
      <p:sp>
        <p:nvSpPr>
          <p:cNvPr id="122" name="Google Shape;122;p27"/>
          <p:cNvSpPr/>
          <p:nvPr/>
        </p:nvSpPr>
        <p:spPr>
          <a:xfrm>
            <a:off x="3327125" y="2271750"/>
            <a:ext cx="911400" cy="300000"/>
          </a:xfrm>
          <a:prstGeom prst="rect">
            <a:avLst/>
          </a:prstGeom>
          <a:solidFill>
            <a:schemeClr val="lt2"/>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t>1</a:t>
            </a:r>
            <a:endParaRPr b="1" sz="900"/>
          </a:p>
          <a:p>
            <a:pPr indent="0" lvl="0" marL="0" rtl="0" algn="ctr">
              <a:spcBef>
                <a:spcPts val="0"/>
              </a:spcBef>
              <a:spcAft>
                <a:spcPts val="0"/>
              </a:spcAft>
              <a:buNone/>
            </a:pPr>
            <a:r>
              <a:rPr b="1" lang="en" sz="900"/>
              <a:t>Reward:?</a:t>
            </a:r>
            <a:endParaRPr b="1" sz="900"/>
          </a:p>
        </p:txBody>
      </p:sp>
      <p:sp>
        <p:nvSpPr>
          <p:cNvPr id="123" name="Google Shape;123;p27"/>
          <p:cNvSpPr/>
          <p:nvPr/>
        </p:nvSpPr>
        <p:spPr>
          <a:xfrm>
            <a:off x="3737300" y="1971750"/>
            <a:ext cx="911400" cy="300000"/>
          </a:xfrm>
          <a:prstGeom prst="rect">
            <a:avLst/>
          </a:prstGeom>
          <a:solidFill>
            <a:schemeClr val="dk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sz="900"/>
              <a:t>2</a:t>
            </a:r>
            <a:endParaRPr b="1" sz="900"/>
          </a:p>
          <a:p>
            <a:pPr indent="0" lvl="0" marL="0" rtl="0" algn="ctr">
              <a:spcBef>
                <a:spcPts val="0"/>
              </a:spcBef>
              <a:spcAft>
                <a:spcPts val="0"/>
              </a:spcAft>
              <a:buNone/>
            </a:pPr>
            <a:r>
              <a:rPr b="1" lang="en" sz="900"/>
              <a:t>Reward:?</a:t>
            </a:r>
            <a:endParaRPr b="1" sz="900"/>
          </a:p>
        </p:txBody>
      </p:sp>
      <p:sp>
        <p:nvSpPr>
          <p:cNvPr id="124" name="Google Shape;124;p27"/>
          <p:cNvSpPr/>
          <p:nvPr/>
        </p:nvSpPr>
        <p:spPr>
          <a:xfrm>
            <a:off x="4648700" y="1971750"/>
            <a:ext cx="911400" cy="300000"/>
          </a:xfrm>
          <a:prstGeom prst="rect">
            <a:avLst/>
          </a:prstGeom>
          <a:solidFill>
            <a:schemeClr val="accent6"/>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3</a:t>
            </a:r>
            <a:endParaRPr sz="900"/>
          </a:p>
          <a:p>
            <a:pPr indent="0" lvl="0" marL="0" rtl="0" algn="ctr">
              <a:spcBef>
                <a:spcPts val="0"/>
              </a:spcBef>
              <a:spcAft>
                <a:spcPts val="0"/>
              </a:spcAft>
              <a:buNone/>
            </a:pPr>
            <a:r>
              <a:rPr lang="en" sz="900"/>
              <a:t>Reward:80</a:t>
            </a:r>
            <a:endParaRPr sz="900"/>
          </a:p>
        </p:txBody>
      </p:sp>
      <p:sp>
        <p:nvSpPr>
          <p:cNvPr id="125" name="Google Shape;125;p27"/>
          <p:cNvSpPr/>
          <p:nvPr/>
        </p:nvSpPr>
        <p:spPr>
          <a:xfrm>
            <a:off x="5124825" y="2571750"/>
            <a:ext cx="911400" cy="300000"/>
          </a:xfrm>
          <a:prstGeom prst="rect">
            <a:avLst/>
          </a:prstGeom>
          <a:solidFill>
            <a:schemeClr val="accent1"/>
          </a:solidFill>
          <a:ln cap="flat" cmpd="sng" w="9525">
            <a:solidFill>
              <a:schemeClr val="dk2"/>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lang="en" sz="900"/>
              <a:t>3</a:t>
            </a:r>
            <a:endParaRPr sz="900"/>
          </a:p>
          <a:p>
            <a:pPr indent="0" lvl="0" marL="0" rtl="0" algn="ctr">
              <a:spcBef>
                <a:spcPts val="0"/>
              </a:spcBef>
              <a:spcAft>
                <a:spcPts val="0"/>
              </a:spcAft>
              <a:buNone/>
            </a:pPr>
            <a:r>
              <a:rPr lang="en" sz="900"/>
              <a:t>Reward:?</a:t>
            </a:r>
            <a:endParaRPr sz="900"/>
          </a:p>
        </p:txBody>
      </p:sp>
      <p:sp>
        <p:nvSpPr>
          <p:cNvPr id="126" name="Google Shape;126;p27"/>
          <p:cNvSpPr txBox="1"/>
          <p:nvPr>
            <p:ph idx="4294967295"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How do we decide to pursue options we are uncertain of?</a:t>
            </a:r>
            <a:endParaRPr/>
          </a:p>
        </p:txBody>
      </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0" name="Shape 130"/>
        <p:cNvGrpSpPr/>
        <p:nvPr/>
      </p:nvGrpSpPr>
      <p:grpSpPr>
        <a:xfrm>
          <a:off x="0" y="0"/>
          <a:ext cx="0" cy="0"/>
          <a:chOff x="0" y="0"/>
          <a:chExt cx="0" cy="0"/>
        </a:xfrm>
      </p:grpSpPr>
      <p:pic>
        <p:nvPicPr>
          <p:cNvPr id="131" name="Google Shape;131;p28"/>
          <p:cNvPicPr preferRelativeResize="0"/>
          <p:nvPr/>
        </p:nvPicPr>
        <p:blipFill rotWithShape="1">
          <a:blip r:embed="rId3">
            <a:alphaModFix/>
          </a:blip>
          <a:srcRect b="3789" l="0" r="0" t="-3790"/>
          <a:stretch/>
        </p:blipFill>
        <p:spPr>
          <a:xfrm>
            <a:off x="5880737" y="2357725"/>
            <a:ext cx="2214324" cy="2214324"/>
          </a:xfrm>
          <a:prstGeom prst="rect">
            <a:avLst/>
          </a:prstGeom>
          <a:noFill/>
          <a:ln>
            <a:noFill/>
          </a:ln>
        </p:spPr>
      </p:pic>
      <p:pic>
        <p:nvPicPr>
          <p:cNvPr id="132" name="Google Shape;132;p28"/>
          <p:cNvPicPr preferRelativeResize="0"/>
          <p:nvPr/>
        </p:nvPicPr>
        <p:blipFill>
          <a:blip r:embed="rId4">
            <a:alphaModFix/>
          </a:blip>
          <a:stretch>
            <a:fillRect/>
          </a:stretch>
        </p:blipFill>
        <p:spPr>
          <a:xfrm>
            <a:off x="5708788" y="571450"/>
            <a:ext cx="2558223" cy="1878699"/>
          </a:xfrm>
          <a:prstGeom prst="rect">
            <a:avLst/>
          </a:prstGeom>
          <a:noFill/>
          <a:ln>
            <a:noFill/>
          </a:ln>
        </p:spPr>
      </p:pic>
      <p:sp>
        <p:nvSpPr>
          <p:cNvPr id="133" name="Google Shape;133;p28"/>
          <p:cNvSpPr txBox="1"/>
          <p:nvPr>
            <p:ph type="title"/>
          </p:nvPr>
        </p:nvSpPr>
        <p:spPr>
          <a:xfrm>
            <a:off x="311700" y="109325"/>
            <a:ext cx="42603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sz="2700"/>
              <a:t>How do we decide to pursue options we are uncertain of?</a:t>
            </a:r>
            <a:endParaRPr sz="2700"/>
          </a:p>
        </p:txBody>
      </p:sp>
      <p:sp>
        <p:nvSpPr>
          <p:cNvPr id="134" name="Google Shape;134;p28"/>
          <p:cNvSpPr txBox="1"/>
          <p:nvPr>
            <p:ph idx="1" type="body"/>
          </p:nvPr>
        </p:nvSpPr>
        <p:spPr>
          <a:xfrm>
            <a:off x="173825" y="1618800"/>
            <a:ext cx="4260300" cy="3416400"/>
          </a:xfrm>
          <a:prstGeom prst="rect">
            <a:avLst/>
          </a:prstGeom>
          <a:noFill/>
        </p:spPr>
        <p:txBody>
          <a:bodyPr anchorCtr="0" anchor="t" bIns="91425" lIns="91425" spcFirstLastPara="1" rIns="91425" wrap="square" tIns="91425">
            <a:noAutofit/>
          </a:bodyPr>
          <a:lstStyle/>
          <a:p>
            <a:pPr indent="-342900" lvl="0" marL="457200" rtl="0" algn="l">
              <a:spcBef>
                <a:spcPts val="0"/>
              </a:spcBef>
              <a:spcAft>
                <a:spcPts val="0"/>
              </a:spcAft>
              <a:buSzPts val="1800"/>
              <a:buChar char="●"/>
            </a:pPr>
            <a:r>
              <a:rPr lang="en"/>
              <a:t>Adaptive Gain Theory</a:t>
            </a:r>
            <a:endParaRPr/>
          </a:p>
          <a:p>
            <a:pPr indent="-317500" lvl="1" marL="914400" rtl="0" algn="l">
              <a:spcBef>
                <a:spcPts val="0"/>
              </a:spcBef>
              <a:spcAft>
                <a:spcPts val="0"/>
              </a:spcAft>
              <a:buSzPts val="1400"/>
              <a:buChar char="○"/>
            </a:pPr>
            <a:r>
              <a:rPr lang="en" sz="1700"/>
              <a:t>Locus coeruleus–norepinephrine system (LC-NE)</a:t>
            </a:r>
            <a:endParaRPr/>
          </a:p>
          <a:p>
            <a:pPr indent="-317500" lvl="2" marL="1371600" rtl="0" algn="l">
              <a:spcBef>
                <a:spcPts val="0"/>
              </a:spcBef>
              <a:spcAft>
                <a:spcPts val="0"/>
              </a:spcAft>
              <a:buSzPts val="1400"/>
              <a:buChar char="■"/>
            </a:pPr>
            <a:r>
              <a:rPr lang="en"/>
              <a:t>Control states (exploration or exploitation) moderated by different modes of LC activity</a:t>
            </a:r>
            <a:endParaRPr/>
          </a:p>
          <a:p>
            <a:pPr indent="-317500" lvl="3" marL="1828800" rtl="0" algn="l">
              <a:spcBef>
                <a:spcPts val="0"/>
              </a:spcBef>
              <a:spcAft>
                <a:spcPts val="0"/>
              </a:spcAft>
              <a:buSzPts val="1400"/>
              <a:buChar char="●"/>
            </a:pPr>
            <a:r>
              <a:rPr lang="en"/>
              <a:t>Phasic </a:t>
            </a:r>
            <a:endParaRPr/>
          </a:p>
          <a:p>
            <a:pPr indent="-317500" lvl="3" marL="1828800" rtl="0" algn="l">
              <a:spcBef>
                <a:spcPts val="0"/>
              </a:spcBef>
              <a:spcAft>
                <a:spcPts val="0"/>
              </a:spcAft>
              <a:buSzPts val="1400"/>
              <a:buChar char="●"/>
            </a:pPr>
            <a:r>
              <a:rPr lang="en"/>
              <a:t>Tonic</a:t>
            </a:r>
            <a:endParaRPr/>
          </a:p>
          <a:p>
            <a:pPr indent="-311150" lvl="2" marL="1371600" rtl="0" algn="l">
              <a:spcBef>
                <a:spcPts val="0"/>
              </a:spcBef>
              <a:spcAft>
                <a:spcPts val="0"/>
              </a:spcAft>
              <a:buSzPts val="1300"/>
              <a:buChar char="■"/>
            </a:pPr>
            <a:r>
              <a:rPr lang="en" sz="1300"/>
              <a:t>Adjustment of modes serves to optimize the trade-off between exploitation and exploration of opportunities for reward and thereby maximizes utility.</a:t>
            </a:r>
            <a:endParaRPr sz="1300"/>
          </a:p>
          <a:p>
            <a:pPr indent="0" lvl="0" marL="914400" rtl="0" algn="l">
              <a:spcBef>
                <a:spcPts val="1600"/>
              </a:spcBef>
              <a:spcAft>
                <a:spcPts val="1600"/>
              </a:spcAft>
              <a:buNone/>
            </a:pPr>
            <a:r>
              <a:t/>
            </a:r>
            <a:endParaRPr sz="17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8" name="Shape 138"/>
        <p:cNvGrpSpPr/>
        <p:nvPr/>
      </p:nvGrpSpPr>
      <p:grpSpPr>
        <a:xfrm>
          <a:off x="0" y="0"/>
          <a:ext cx="0" cy="0"/>
          <a:chOff x="0" y="0"/>
          <a:chExt cx="0" cy="0"/>
        </a:xfrm>
      </p:grpSpPr>
      <p:sp>
        <p:nvSpPr>
          <p:cNvPr id="139" name="Google Shape;139;p29"/>
          <p:cNvSpPr txBox="1"/>
          <p:nvPr>
            <p:ph type="title"/>
          </p:nvPr>
        </p:nvSpPr>
        <p:spPr>
          <a:xfrm>
            <a:off x="311700" y="445025"/>
            <a:ext cx="8520600" cy="70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LC-NE Modes and Meanings</a:t>
            </a:r>
            <a:endParaRPr/>
          </a:p>
        </p:txBody>
      </p:sp>
      <p:sp>
        <p:nvSpPr>
          <p:cNvPr id="140" name="Google Shape;140;p29"/>
          <p:cNvSpPr txBox="1"/>
          <p:nvPr>
            <p:ph idx="1" type="body"/>
          </p:nvPr>
        </p:nvSpPr>
        <p:spPr>
          <a:xfrm>
            <a:off x="4562700" y="1152475"/>
            <a:ext cx="4251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Tonic</a:t>
            </a:r>
            <a:endParaRPr/>
          </a:p>
          <a:p>
            <a:pPr indent="-330200" lvl="0" marL="457200" rtl="0" algn="l">
              <a:spcBef>
                <a:spcPts val="1600"/>
              </a:spcBef>
              <a:spcAft>
                <a:spcPts val="0"/>
              </a:spcAft>
              <a:buSzPts val="1600"/>
              <a:buChar char="●"/>
            </a:pPr>
            <a:r>
              <a:rPr lang="en"/>
              <a:t>E</a:t>
            </a:r>
            <a:r>
              <a:rPr lang="en"/>
              <a:t>levated level of LC baseline activity and tonic NE release, and no phasic responses to stimuli</a:t>
            </a:r>
            <a:endParaRPr/>
          </a:p>
          <a:p>
            <a:pPr indent="-317500" lvl="1" marL="914400" rtl="0" algn="l">
              <a:spcBef>
                <a:spcPts val="0"/>
              </a:spcBef>
              <a:spcAft>
                <a:spcPts val="0"/>
              </a:spcAft>
              <a:buSzPts val="1400"/>
              <a:buChar char="○"/>
            </a:pPr>
            <a:r>
              <a:rPr lang="en"/>
              <a:t>produces a more enduring and less discriminative increase in neuronal responsivity (not as responsive to afferent input)</a:t>
            </a:r>
            <a:endParaRPr/>
          </a:p>
          <a:p>
            <a:pPr indent="0" lvl="0" marL="0" rtl="0" algn="l">
              <a:spcBef>
                <a:spcPts val="1600"/>
              </a:spcBef>
              <a:spcAft>
                <a:spcPts val="0"/>
              </a:spcAft>
              <a:buNone/>
            </a:pPr>
            <a:r>
              <a:rPr b="1" i="1" lang="en"/>
              <a:t>The effect: </a:t>
            </a:r>
            <a:r>
              <a:rPr lang="en"/>
              <a:t>degrades performance in the current task, facilitates processing of other nontask-related stimuli and/or behaviors (i.e., exploration)</a:t>
            </a:r>
            <a:endParaRPr/>
          </a:p>
          <a:p>
            <a:pPr indent="0" lvl="0" marL="0" rtl="0" algn="l">
              <a:spcBef>
                <a:spcPts val="1600"/>
              </a:spcBef>
              <a:spcAft>
                <a:spcPts val="1600"/>
              </a:spcAft>
              <a:buNone/>
            </a:pPr>
            <a:r>
              <a:t/>
            </a:r>
            <a:endParaRPr b="1" i="1"/>
          </a:p>
        </p:txBody>
      </p:sp>
      <p:sp>
        <p:nvSpPr>
          <p:cNvPr id="141" name="Google Shape;141;p29"/>
          <p:cNvSpPr txBox="1"/>
          <p:nvPr>
            <p:ph idx="2" type="body"/>
          </p:nvPr>
        </p:nvSpPr>
        <p:spPr>
          <a:xfrm>
            <a:off x="311700" y="1152475"/>
            <a:ext cx="4251000" cy="3416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Phasic</a:t>
            </a:r>
            <a:endParaRPr/>
          </a:p>
          <a:p>
            <a:pPr indent="-323850" lvl="0" marL="457200" rtl="0" algn="l">
              <a:spcBef>
                <a:spcPts val="1600"/>
              </a:spcBef>
              <a:spcAft>
                <a:spcPts val="0"/>
              </a:spcAft>
              <a:buSzPts val="1500"/>
              <a:buChar char="●"/>
            </a:pPr>
            <a:r>
              <a:rPr lang="en" sz="1500"/>
              <a:t>Intermediate level of LC baseline activity and large phasic increases in activity in response to task-relevant stimuli</a:t>
            </a:r>
            <a:endParaRPr sz="1500"/>
          </a:p>
          <a:p>
            <a:pPr indent="-323850" lvl="1" marL="914400" rtl="0" algn="l">
              <a:spcBef>
                <a:spcPts val="0"/>
              </a:spcBef>
              <a:spcAft>
                <a:spcPts val="0"/>
              </a:spcAft>
              <a:buSzPts val="1500"/>
              <a:buChar char="○"/>
            </a:pPr>
            <a:r>
              <a:rPr lang="en" sz="1500"/>
              <a:t>phasic release of NE temporarily increases the responsivity of these areas to their </a:t>
            </a:r>
            <a:r>
              <a:rPr lang="en" sz="1500"/>
              <a:t>afferent </a:t>
            </a:r>
            <a:r>
              <a:rPr lang="en" sz="1500"/>
              <a:t>input</a:t>
            </a:r>
            <a:endParaRPr sz="1500"/>
          </a:p>
          <a:p>
            <a:pPr indent="0" lvl="0" marL="0" rtl="0" algn="l">
              <a:spcBef>
                <a:spcPts val="1600"/>
              </a:spcBef>
              <a:spcAft>
                <a:spcPts val="0"/>
              </a:spcAft>
              <a:buNone/>
            </a:pPr>
            <a:r>
              <a:t/>
            </a:r>
            <a:endParaRPr sz="1500"/>
          </a:p>
          <a:p>
            <a:pPr indent="-323850" lvl="0" marL="457200" rtl="0" algn="l">
              <a:spcBef>
                <a:spcPts val="1600"/>
              </a:spcBef>
              <a:spcAft>
                <a:spcPts val="0"/>
              </a:spcAft>
              <a:buSzPts val="1500"/>
              <a:buChar char="●"/>
            </a:pPr>
            <a:r>
              <a:rPr b="1" i="1" lang="en" sz="1500"/>
              <a:t>The effect:</a:t>
            </a:r>
            <a:r>
              <a:rPr lang="en" sz="1500"/>
              <a:t> </a:t>
            </a:r>
            <a:r>
              <a:rPr lang="en" sz="1500"/>
              <a:t>optimizing performance in the current task (i.e., exploitation)</a:t>
            </a:r>
            <a:endParaRPr sz="1500"/>
          </a:p>
          <a:p>
            <a:pPr indent="0" lvl="0" marL="0" rtl="0" algn="l">
              <a:spcBef>
                <a:spcPts val="1600"/>
              </a:spcBef>
              <a:spcAft>
                <a:spcPts val="1600"/>
              </a:spcAft>
              <a:buNone/>
            </a:pPr>
            <a:r>
              <a:t/>
            </a:r>
            <a:endParaRPr sz="1500"/>
          </a:p>
        </p:txBody>
      </p:sp>
      <p:sp>
        <p:nvSpPr>
          <p:cNvPr id="142" name="Google Shape;142;p29"/>
          <p:cNvSpPr txBox="1"/>
          <p:nvPr/>
        </p:nvSpPr>
        <p:spPr>
          <a:xfrm>
            <a:off x="84000" y="4718125"/>
            <a:ext cx="345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Lato"/>
                <a:ea typeface="Lato"/>
                <a:cs typeface="Lato"/>
                <a:sym typeface="Lato"/>
              </a:rPr>
              <a:t>(Jepma &amp; Nieuwenhuis 2011)</a:t>
            </a:r>
            <a:endParaRPr b="1" sz="1200">
              <a:solidFill>
                <a:schemeClr val="dk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6" name="Shape 146"/>
        <p:cNvGrpSpPr/>
        <p:nvPr/>
      </p:nvGrpSpPr>
      <p:grpSpPr>
        <a:xfrm>
          <a:off x="0" y="0"/>
          <a:ext cx="0" cy="0"/>
          <a:chOff x="0" y="0"/>
          <a:chExt cx="0" cy="0"/>
        </a:xfrm>
      </p:grpSpPr>
      <p:pic>
        <p:nvPicPr>
          <p:cNvPr id="147" name="Google Shape;147;p30"/>
          <p:cNvPicPr preferRelativeResize="0"/>
          <p:nvPr/>
        </p:nvPicPr>
        <p:blipFill>
          <a:blip r:embed="rId3">
            <a:alphaModFix/>
          </a:blip>
          <a:stretch>
            <a:fillRect/>
          </a:stretch>
        </p:blipFill>
        <p:spPr>
          <a:xfrm>
            <a:off x="2327250" y="1111700"/>
            <a:ext cx="4489498" cy="3755149"/>
          </a:xfrm>
          <a:prstGeom prst="rect">
            <a:avLst/>
          </a:prstGeom>
          <a:noFill/>
          <a:ln>
            <a:noFill/>
          </a:ln>
        </p:spPr>
      </p:pic>
      <p:sp>
        <p:nvSpPr>
          <p:cNvPr id="148" name="Google Shape;148;p30"/>
          <p:cNvSpPr txBox="1"/>
          <p:nvPr/>
        </p:nvSpPr>
        <p:spPr>
          <a:xfrm>
            <a:off x="137900" y="125875"/>
            <a:ext cx="7565400" cy="14160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4000">
                <a:solidFill>
                  <a:schemeClr val="dk1"/>
                </a:solidFill>
                <a:latin typeface="Helvetica Neue"/>
                <a:ea typeface="Helvetica Neue"/>
                <a:cs typeface="Helvetica Neue"/>
                <a:sym typeface="Helvetica Neue"/>
              </a:rPr>
              <a:t>Tracking </a:t>
            </a:r>
            <a:r>
              <a:rPr b="1" lang="en" sz="4000">
                <a:solidFill>
                  <a:schemeClr val="dk1"/>
                </a:solidFill>
                <a:latin typeface="Helvetica Neue"/>
                <a:ea typeface="Helvetica Neue"/>
                <a:cs typeface="Helvetica Neue"/>
                <a:sym typeface="Helvetica Neue"/>
              </a:rPr>
              <a:t>LC-NE Activity in Humans</a:t>
            </a:r>
            <a:endParaRPr b="1" sz="4000">
              <a:solidFill>
                <a:schemeClr val="dk1"/>
              </a:solidFill>
              <a:latin typeface="Helvetica Neue"/>
              <a:ea typeface="Helvetica Neue"/>
              <a:cs typeface="Helvetica Neue"/>
              <a:sym typeface="Helvetica Neue"/>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pic>
        <p:nvPicPr>
          <p:cNvPr id="153" name="Google Shape;153;p31"/>
          <p:cNvPicPr preferRelativeResize="0"/>
          <p:nvPr/>
        </p:nvPicPr>
        <p:blipFill>
          <a:blip r:embed="rId3">
            <a:alphaModFix/>
          </a:blip>
          <a:stretch>
            <a:fillRect/>
          </a:stretch>
        </p:blipFill>
        <p:spPr>
          <a:xfrm>
            <a:off x="1297700" y="364963"/>
            <a:ext cx="6548600" cy="4413575"/>
          </a:xfrm>
          <a:prstGeom prst="rect">
            <a:avLst/>
          </a:prstGeom>
          <a:noFill/>
          <a:ln>
            <a:noFill/>
          </a:ln>
        </p:spPr>
      </p:pic>
      <p:sp>
        <p:nvSpPr>
          <p:cNvPr id="154" name="Google Shape;154;p31"/>
          <p:cNvSpPr txBox="1"/>
          <p:nvPr/>
        </p:nvSpPr>
        <p:spPr>
          <a:xfrm>
            <a:off x="84000" y="4718125"/>
            <a:ext cx="345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Lato"/>
                <a:ea typeface="Lato"/>
                <a:cs typeface="Lato"/>
                <a:sym typeface="Lato"/>
              </a:rPr>
              <a:t>(Jepma &amp; Nieuwenhuis 2011)</a:t>
            </a:r>
            <a:endParaRPr b="1" sz="1200">
              <a:solidFill>
                <a:schemeClr val="dk1"/>
              </a:solidFill>
              <a:latin typeface="Lato"/>
              <a:ea typeface="Lato"/>
              <a:cs typeface="Lato"/>
              <a:sym typeface="Lato"/>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8" name="Shape 158"/>
        <p:cNvGrpSpPr/>
        <p:nvPr/>
      </p:nvGrpSpPr>
      <p:grpSpPr>
        <a:xfrm>
          <a:off x="0" y="0"/>
          <a:ext cx="0" cy="0"/>
          <a:chOff x="0" y="0"/>
          <a:chExt cx="0" cy="0"/>
        </a:xfrm>
      </p:grpSpPr>
      <p:sp>
        <p:nvSpPr>
          <p:cNvPr id="159" name="Google Shape;159;p32"/>
          <p:cNvSpPr txBox="1"/>
          <p:nvPr/>
        </p:nvSpPr>
        <p:spPr>
          <a:xfrm>
            <a:off x="84000" y="4718125"/>
            <a:ext cx="345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Lato"/>
                <a:ea typeface="Lato"/>
                <a:cs typeface="Lato"/>
                <a:sym typeface="Lato"/>
              </a:rPr>
              <a:t>(Jepma &amp; Nieuwenhuis 2011)</a:t>
            </a:r>
            <a:endParaRPr b="1" sz="1200">
              <a:solidFill>
                <a:schemeClr val="dk1"/>
              </a:solidFill>
              <a:latin typeface="Lato"/>
              <a:ea typeface="Lato"/>
              <a:cs typeface="Lato"/>
              <a:sym typeface="Lato"/>
            </a:endParaRPr>
          </a:p>
        </p:txBody>
      </p:sp>
      <p:pic>
        <p:nvPicPr>
          <p:cNvPr id="160" name="Google Shape;160;p32"/>
          <p:cNvPicPr preferRelativeResize="0"/>
          <p:nvPr/>
        </p:nvPicPr>
        <p:blipFill>
          <a:blip r:embed="rId3">
            <a:alphaModFix/>
          </a:blip>
          <a:stretch>
            <a:fillRect/>
          </a:stretch>
        </p:blipFill>
        <p:spPr>
          <a:xfrm>
            <a:off x="1530763" y="365088"/>
            <a:ext cx="6082466" cy="44133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4" name="Shape 164"/>
        <p:cNvGrpSpPr/>
        <p:nvPr/>
      </p:nvGrpSpPr>
      <p:grpSpPr>
        <a:xfrm>
          <a:off x="0" y="0"/>
          <a:ext cx="0" cy="0"/>
          <a:chOff x="0" y="0"/>
          <a:chExt cx="0" cy="0"/>
        </a:xfrm>
      </p:grpSpPr>
      <p:pic>
        <p:nvPicPr>
          <p:cNvPr id="165" name="Google Shape;165;p33"/>
          <p:cNvPicPr preferRelativeResize="0"/>
          <p:nvPr/>
        </p:nvPicPr>
        <p:blipFill>
          <a:blip r:embed="rId3">
            <a:alphaModFix/>
          </a:blip>
          <a:stretch>
            <a:fillRect/>
          </a:stretch>
        </p:blipFill>
        <p:spPr>
          <a:xfrm>
            <a:off x="1297700" y="364963"/>
            <a:ext cx="6548600" cy="4413575"/>
          </a:xfrm>
          <a:prstGeom prst="rect">
            <a:avLst/>
          </a:prstGeom>
          <a:noFill/>
          <a:ln>
            <a:noFill/>
          </a:ln>
        </p:spPr>
      </p:pic>
      <p:sp>
        <p:nvSpPr>
          <p:cNvPr id="166" name="Google Shape;166;p33"/>
          <p:cNvSpPr txBox="1"/>
          <p:nvPr/>
        </p:nvSpPr>
        <p:spPr>
          <a:xfrm>
            <a:off x="84000" y="4718125"/>
            <a:ext cx="3453000" cy="369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200">
                <a:solidFill>
                  <a:schemeClr val="dk1"/>
                </a:solidFill>
                <a:latin typeface="Lato"/>
                <a:ea typeface="Lato"/>
                <a:cs typeface="Lato"/>
                <a:sym typeface="Lato"/>
              </a:rPr>
              <a:t>(Jepma &amp; Nieuwenhuis 2011)</a:t>
            </a:r>
            <a:endParaRPr b="1" sz="1200">
              <a:solidFill>
                <a:schemeClr val="dk1"/>
              </a:solidFill>
              <a:latin typeface="Lato"/>
              <a:ea typeface="Lato"/>
              <a:cs typeface="Lato"/>
              <a:sym typeface="Lato"/>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HODP">
  <a:themeElements>
    <a:clrScheme name="Simple Light">
      <a:dk1>
        <a:srgbClr val="C63F3F"/>
      </a:dk1>
      <a:lt1>
        <a:srgbClr val="FFFFFF"/>
      </a:lt1>
      <a:dk2>
        <a:srgbClr val="595959"/>
      </a:dk2>
      <a:lt2>
        <a:srgbClr val="EEEEEE"/>
      </a:lt2>
      <a:accent1>
        <a:srgbClr val="FFAB40"/>
      </a:accent1>
      <a:accent2>
        <a:srgbClr val="212121"/>
      </a:accent2>
      <a:accent3>
        <a:srgbClr val="78909C"/>
      </a:accent3>
      <a:accent4>
        <a:srgbClr val="FFAB40"/>
      </a:accent4>
      <a:accent5>
        <a:srgbClr val="3DBAC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